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669088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826B0-1E88-4AF3-B62C-A0940D2EA8B9}" type="datetimeFigureOut">
              <a:rPr lang="es-ES" smtClean="0"/>
              <a:t>23/10/2017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B2CB2-9901-4CC8-AEA9-CC607ECE122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6EEFD3-F1C1-4B4B-9FB8-647A36E27209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4615BB4-8A68-461B-A96A-AC8BC3F66F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>
                <a:latin typeface="Calibri" pitchFamily="34" charset="0"/>
              </a:rPr>
              <a:t>CAMPAÑA SENSIBILIZACIÓN CONTRA A VIOLENCIA DE XÉNERO 2017-2018</a:t>
            </a:r>
            <a:br>
              <a:rPr lang="es-ES" dirty="0" smtClean="0">
                <a:latin typeface="Calibri" pitchFamily="34" charset="0"/>
              </a:rPr>
            </a:br>
            <a:endParaRPr lang="es-ES" sz="5300" dirty="0">
              <a:latin typeface="Calibri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928934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s-ES" sz="60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QUEN DIXO MEDO!</a:t>
            </a:r>
            <a:endParaRPr lang="es-ES" sz="6000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3 Imagen" descr="https://www.dacoruna.gal/intranet/secretaria-xeral/identidade-corportiva/logotipos/cor_horiz/vista-previ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4500570"/>
            <a:ext cx="1346198" cy="536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4572008"/>
            <a:ext cx="1714512" cy="420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072098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s-ES" sz="1800" b="1" dirty="0" smtClean="0">
                <a:latin typeface="Calibri" pitchFamily="34" charset="0"/>
                <a:cs typeface="Arial" pitchFamily="34" charset="0"/>
              </a:rPr>
              <a:t>Sensibilizar, visibilizar e informar 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á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sociedade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na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prevención da violencia de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xénero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,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axudando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a </a:t>
            </a:r>
            <a:r>
              <a:rPr lang="es-ES" sz="1800" b="1" dirty="0" smtClean="0">
                <a:latin typeface="Calibri" pitchFamily="34" charset="0"/>
                <a:cs typeface="Arial" pitchFamily="34" charset="0"/>
              </a:rPr>
              <a:t>coñecer as características e </a:t>
            </a:r>
            <a:r>
              <a:rPr lang="es-ES" sz="1800" b="1" dirty="0" err="1" smtClean="0">
                <a:latin typeface="Calibri" pitchFamily="34" charset="0"/>
                <a:cs typeface="Arial" pitchFamily="34" charset="0"/>
              </a:rPr>
              <a:t>dimensións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desta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problemática.</a:t>
            </a:r>
          </a:p>
          <a:p>
            <a:pPr lvl="0" algn="just">
              <a:lnSpc>
                <a:spcPct val="200000"/>
              </a:lnSpc>
            </a:pPr>
            <a:r>
              <a:rPr lang="es-ES" sz="1800" b="1" dirty="0" smtClean="0">
                <a:latin typeface="Calibri" pitchFamily="34" charset="0"/>
                <a:cs typeface="Arial" pitchFamily="34" charset="0"/>
              </a:rPr>
              <a:t>Desmontar os mitos e estereotipos 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en torno á violencia apostando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pola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responsabilidade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social.</a:t>
            </a:r>
          </a:p>
          <a:p>
            <a:pPr lvl="0" algn="just">
              <a:lnSpc>
                <a:spcPct val="200000"/>
              </a:lnSpc>
            </a:pPr>
            <a:r>
              <a:rPr lang="es-ES" sz="1800" b="1" dirty="0" smtClean="0">
                <a:latin typeface="Calibri" pitchFamily="34" charset="0"/>
                <a:cs typeface="Arial" pitchFamily="34" charset="0"/>
              </a:rPr>
              <a:t>Fomentar o cambio 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de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crenzas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e actitudes e implicar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ao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respecto da violencia contra as mulleres a toda a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poboación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 lvl="0" algn="just">
              <a:lnSpc>
                <a:spcPct val="200000"/>
              </a:lnSpc>
            </a:pPr>
            <a:r>
              <a:rPr lang="es-ES" sz="1800" b="1" dirty="0" smtClean="0">
                <a:latin typeface="Calibri" pitchFamily="34" charset="0"/>
                <a:cs typeface="Arial" pitchFamily="34" charset="0"/>
              </a:rPr>
              <a:t>Dotar a </a:t>
            </a:r>
            <a:r>
              <a:rPr lang="es-ES" sz="1800" b="1" dirty="0" err="1" smtClean="0">
                <a:latin typeface="Calibri" pitchFamily="34" charset="0"/>
                <a:cs typeface="Arial" pitchFamily="34" charset="0"/>
              </a:rPr>
              <a:t>poboación</a:t>
            </a:r>
            <a:r>
              <a:rPr lang="es-ES" sz="1800" b="1" dirty="0" smtClean="0">
                <a:latin typeface="Calibri" pitchFamily="34" charset="0"/>
                <a:cs typeface="Arial" pitchFamily="34" charset="0"/>
              </a:rPr>
              <a:t> dos mecanismos, </a:t>
            </a:r>
            <a:r>
              <a:rPr lang="es-ES" sz="1800" b="1" dirty="0" err="1" smtClean="0">
                <a:latin typeface="Calibri" pitchFamily="34" charset="0"/>
                <a:cs typeface="Arial" pitchFamily="34" charset="0"/>
              </a:rPr>
              <a:t>coñecementos</a:t>
            </a:r>
            <a:r>
              <a:rPr lang="es-ES" sz="1800" b="1" dirty="0" smtClean="0">
                <a:latin typeface="Calibri" pitchFamily="34" charset="0"/>
                <a:cs typeface="Arial" pitchFamily="34" charset="0"/>
              </a:rPr>
              <a:t> e habilidades 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precisos para detectar as diversas </a:t>
            </a:r>
            <a:r>
              <a:rPr lang="es-ES" sz="1800" b="1" dirty="0" err="1" smtClean="0">
                <a:latin typeface="Calibri" pitchFamily="34" charset="0"/>
                <a:cs typeface="Arial" pitchFamily="34" charset="0"/>
              </a:rPr>
              <a:t>manifestacións</a:t>
            </a:r>
            <a:r>
              <a:rPr lang="es-ES" sz="18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da violencia de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xénero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e actuar  de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xeito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contundente ante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ela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endParaRPr lang="es-ES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s-ES" dirty="0" smtClean="0">
                <a:latin typeface="Calibri" pitchFamily="34" charset="0"/>
              </a:rPr>
              <a:t>OBXECTIVOS</a:t>
            </a: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857232"/>
            <a:ext cx="8229600" cy="542928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s-ES" sz="3300" dirty="0" err="1" smtClean="0">
                <a:latin typeface="Calibri" pitchFamily="34" charset="0"/>
                <a:cs typeface="Arial" pitchFamily="34" charset="0"/>
              </a:rPr>
              <a:t>Poboación</a:t>
            </a:r>
            <a:r>
              <a:rPr lang="es-ES" sz="33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ES" sz="3300" b="1" dirty="0" smtClean="0">
                <a:latin typeface="Calibri" pitchFamily="34" charset="0"/>
                <a:cs typeface="Arial" pitchFamily="34" charset="0"/>
              </a:rPr>
              <a:t>infantil, </a:t>
            </a:r>
            <a:r>
              <a:rPr lang="es-ES" sz="3300" b="1" dirty="0" err="1" smtClean="0">
                <a:latin typeface="Calibri" pitchFamily="34" charset="0"/>
                <a:cs typeface="Arial" pitchFamily="34" charset="0"/>
              </a:rPr>
              <a:t>xuvenil</a:t>
            </a:r>
            <a:r>
              <a:rPr lang="es-ES" sz="3300" b="1" dirty="0" smtClean="0">
                <a:latin typeface="Calibri" pitchFamily="34" charset="0"/>
                <a:cs typeface="Arial" pitchFamily="34" charset="0"/>
              </a:rPr>
              <a:t> e adulta </a:t>
            </a:r>
            <a:r>
              <a:rPr lang="es-ES" sz="3300" dirty="0" smtClean="0">
                <a:latin typeface="Calibri" pitchFamily="34" charset="0"/>
                <a:cs typeface="Arial" pitchFamily="34" charset="0"/>
              </a:rPr>
              <a:t>dos </a:t>
            </a:r>
            <a:r>
              <a:rPr lang="es-ES" sz="3300" dirty="0" err="1" smtClean="0">
                <a:latin typeface="Calibri" pitchFamily="34" charset="0"/>
                <a:cs typeface="Arial" pitchFamily="34" charset="0"/>
              </a:rPr>
              <a:t>Concellos</a:t>
            </a:r>
            <a:r>
              <a:rPr lang="es-ES" sz="3300" dirty="0" smtClean="0">
                <a:latin typeface="Calibri" pitchFamily="34" charset="0"/>
                <a:cs typeface="Arial" pitchFamily="34" charset="0"/>
              </a:rPr>
              <a:t> representativos de cada </a:t>
            </a:r>
            <a:r>
              <a:rPr lang="es-ES" sz="3300" dirty="0" err="1" smtClean="0">
                <a:latin typeface="Calibri" pitchFamily="34" charset="0"/>
                <a:cs typeface="Arial" pitchFamily="34" charset="0"/>
              </a:rPr>
              <a:t>unha</a:t>
            </a:r>
            <a:r>
              <a:rPr lang="es-ES" sz="3300" dirty="0" smtClean="0">
                <a:latin typeface="Calibri" pitchFamily="34" charset="0"/>
                <a:cs typeface="Arial" pitchFamily="34" charset="0"/>
              </a:rPr>
              <a:t> das </a:t>
            </a:r>
          </a:p>
          <a:p>
            <a:pPr>
              <a:buNone/>
            </a:pPr>
            <a:r>
              <a:rPr lang="es-ES" sz="3300" dirty="0" smtClean="0">
                <a:latin typeface="Calibri" pitchFamily="34" charset="0"/>
                <a:cs typeface="Arial" pitchFamily="34" charset="0"/>
              </a:rPr>
              <a:t>comarcas, </a:t>
            </a:r>
            <a:r>
              <a:rPr lang="es-ES" sz="3300" b="1" dirty="0" smtClean="0">
                <a:latin typeface="Calibri" pitchFamily="34" charset="0"/>
                <a:cs typeface="Arial" pitchFamily="34" charset="0"/>
              </a:rPr>
              <a:t>menores de 20.000 habitantes</a:t>
            </a:r>
            <a:r>
              <a:rPr lang="es-ES" sz="3300" dirty="0" smtClean="0">
                <a:latin typeface="Calibri" pitchFamily="34" charset="0"/>
                <a:cs typeface="Arial" pitchFamily="34" charset="0"/>
              </a:rPr>
              <a:t>, con diversificación económica segundo o </a:t>
            </a:r>
          </a:p>
          <a:p>
            <a:pPr>
              <a:buNone/>
            </a:pPr>
            <a:r>
              <a:rPr lang="es-ES" sz="3300" dirty="0" err="1" smtClean="0">
                <a:latin typeface="Calibri" pitchFamily="34" charset="0"/>
                <a:cs typeface="Arial" pitchFamily="34" charset="0"/>
              </a:rPr>
              <a:t>seu</a:t>
            </a:r>
            <a:r>
              <a:rPr lang="es-ES" sz="3300" dirty="0" smtClean="0">
                <a:latin typeface="Calibri" pitchFamily="34" charset="0"/>
                <a:cs typeface="Arial" pitchFamily="34" charset="0"/>
              </a:rPr>
              <a:t> PIB, equilibrio territorial. Anualmente participarán 3.000 </a:t>
            </a:r>
            <a:r>
              <a:rPr lang="es-ES" sz="3300" dirty="0" err="1" smtClean="0">
                <a:latin typeface="Calibri" pitchFamily="34" charset="0"/>
                <a:cs typeface="Arial" pitchFamily="34" charset="0"/>
              </a:rPr>
              <a:t>persoas</a:t>
            </a:r>
            <a:r>
              <a:rPr lang="es-ES" sz="33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ES" sz="3300" dirty="0" err="1" smtClean="0">
                <a:latin typeface="Calibri" pitchFamily="34" charset="0"/>
                <a:cs typeface="Arial" pitchFamily="34" charset="0"/>
              </a:rPr>
              <a:t>na</a:t>
            </a:r>
            <a:r>
              <a:rPr lang="es-ES" sz="3300" dirty="0" smtClean="0">
                <a:latin typeface="Calibri" pitchFamily="34" charset="0"/>
                <a:cs typeface="Arial" pitchFamily="34" charset="0"/>
              </a:rPr>
              <a:t> campaña.</a:t>
            </a:r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 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latin typeface="Calibri" pitchFamily="34" charset="0"/>
              </a:rPr>
              <a:t>POBOACIÓN DESTINATARIA</a:t>
            </a:r>
            <a:br>
              <a:rPr lang="es-ES" dirty="0" smtClean="0">
                <a:latin typeface="Calibri" pitchFamily="34" charset="0"/>
              </a:rPr>
            </a:br>
            <a:endParaRPr lang="es-ES" dirty="0">
              <a:latin typeface="Calibri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500298" y="2017709"/>
          <a:ext cx="4714908" cy="3829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2357454"/>
              </a:tblGrid>
              <a:tr h="287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Calibri"/>
                          <a:ea typeface="Calibri"/>
                          <a:cs typeface="Times New Roman"/>
                        </a:rPr>
                        <a:t>Comarca: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 err="1">
                          <a:latin typeface="Calibri"/>
                          <a:ea typeface="Calibri"/>
                          <a:cs typeface="Times New Roman"/>
                        </a:rPr>
                        <a:t>Concellos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5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Ortegal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Cariño,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Ortigueira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5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Ferrol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Cedeira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San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Sadurniño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Fene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5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Eume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As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Pontes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Pontedeume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5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Betanzos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Curtis, Betanzos,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Miño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5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A Coruña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Sada, Carral,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Abegondo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49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Bergantiños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Malpica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Ponteceso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Ordes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Cerceda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Ordes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Arzúa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Arzúa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Touro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Terras de Melide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Melide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Toques</a:t>
                      </a:r>
                    </a:p>
                  </a:txBody>
                  <a:tcPr marL="68580" marR="68580" marT="0" marB="0"/>
                </a:tc>
              </a:tr>
              <a:tr h="207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Soneira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Vimianzo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Zas</a:t>
                      </a:r>
                    </a:p>
                  </a:txBody>
                  <a:tcPr marL="68580" marR="68580" marT="0" marB="0"/>
                </a:tc>
              </a:tr>
              <a:tr h="207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Fisterra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Cee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Muxía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Dumbría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Xallas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Santa Comba</a:t>
                      </a:r>
                    </a:p>
                  </a:txBody>
                  <a:tcPr marL="68580" marR="68580" marT="0" marB="0"/>
                </a:tc>
              </a:tr>
              <a:tr h="207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A Barcala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Negreira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A Baña</a:t>
                      </a:r>
                    </a:p>
                  </a:txBody>
                  <a:tcPr marL="68580" marR="68580" marT="0" marB="0"/>
                </a:tc>
              </a:tr>
              <a:tr h="2035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Compostela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Brión, Teo, Val do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Dubra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5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O Sar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Padrón</a:t>
                      </a:r>
                    </a:p>
                  </a:txBody>
                  <a:tcPr marL="68580" marR="68580" marT="0" marB="0"/>
                </a:tc>
              </a:tr>
              <a:tr h="2534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latin typeface="Calibri"/>
                          <a:ea typeface="Calibri"/>
                          <a:cs typeface="Times New Roman"/>
                        </a:rPr>
                        <a:t>Muros - Noia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Carnota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Muros, Porto do Son,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Noia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5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Barbanza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Pobraa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Boiro</a:t>
                      </a:r>
                      <a:r>
                        <a:rPr lang="es-ES" sz="12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s-ES" sz="1200" dirty="0" err="1">
                          <a:latin typeface="Calibri"/>
                          <a:ea typeface="Calibri"/>
                          <a:cs typeface="Times New Roman"/>
                        </a:rPr>
                        <a:t>Rianxo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1000108"/>
            <a:ext cx="8186766" cy="1571636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s-ES" sz="2800" dirty="0" smtClean="0"/>
              <a:t> </a:t>
            </a:r>
          </a:p>
          <a:p>
            <a:pPr lvl="0" algn="just">
              <a:buFont typeface="Wingdings" pitchFamily="2" charset="2"/>
              <a:buChar char="§"/>
            </a:pPr>
            <a:r>
              <a:rPr lang="gl-ES" sz="5500" b="1" dirty="0" smtClean="0">
                <a:latin typeface="Calibri" pitchFamily="34" charset="0"/>
                <a:cs typeface="Arial" pitchFamily="34" charset="0"/>
              </a:rPr>
              <a:t>Accións informativas </a:t>
            </a:r>
            <a:r>
              <a:rPr lang="gl-ES" sz="5500" dirty="0" smtClean="0">
                <a:latin typeface="Calibri" pitchFamily="34" charset="0"/>
                <a:cs typeface="Arial" pitchFamily="34" charset="0"/>
              </a:rPr>
              <a:t>a través de conferencias, charlas ou </a:t>
            </a:r>
            <a:r>
              <a:rPr lang="gl-ES" sz="5500" dirty="0" err="1" smtClean="0">
                <a:latin typeface="Calibri" pitchFamily="34" charset="0"/>
                <a:cs typeface="Arial" pitchFamily="34" charset="0"/>
              </a:rPr>
              <a:t>tertulias</a:t>
            </a:r>
            <a:r>
              <a:rPr lang="gl-ES" sz="5500" dirty="0" smtClean="0">
                <a:latin typeface="Calibri" pitchFamily="34" charset="0"/>
                <a:cs typeface="Arial" pitchFamily="34" charset="0"/>
              </a:rPr>
              <a:t> de radio.</a:t>
            </a:r>
          </a:p>
          <a:p>
            <a:pPr lvl="0" algn="just">
              <a:buFont typeface="Wingdings" pitchFamily="2" charset="2"/>
              <a:buChar char="§"/>
            </a:pPr>
            <a:endParaRPr lang="gl-ES" sz="5500" dirty="0" smtClean="0">
              <a:latin typeface="Calibri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gl-ES" sz="5500" b="1" dirty="0" smtClean="0">
                <a:latin typeface="Calibri" pitchFamily="34" charset="0"/>
                <a:cs typeface="Arial" pitchFamily="34" charset="0"/>
              </a:rPr>
              <a:t>Celebración de datas </a:t>
            </a:r>
            <a:r>
              <a:rPr lang="gl-ES" sz="5500" dirty="0" smtClean="0">
                <a:latin typeface="Calibri" pitchFamily="34" charset="0"/>
                <a:cs typeface="Arial" pitchFamily="34" charset="0"/>
              </a:rPr>
              <a:t>sinaladas a través de accións simbólicas.</a:t>
            </a:r>
          </a:p>
          <a:p>
            <a:pPr lvl="0" algn="just">
              <a:buFont typeface="Wingdings" pitchFamily="2" charset="2"/>
              <a:buChar char="§"/>
            </a:pPr>
            <a:endParaRPr lang="gl-ES" sz="5500" dirty="0" smtClean="0">
              <a:latin typeface="Calibri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gl-ES" sz="5500" b="1" dirty="0" smtClean="0">
                <a:latin typeface="Calibri" pitchFamily="34" charset="0"/>
                <a:cs typeface="Arial" pitchFamily="34" charset="0"/>
              </a:rPr>
              <a:t>Accións Formativas </a:t>
            </a:r>
            <a:r>
              <a:rPr lang="gl-ES" sz="5500" dirty="0" smtClean="0">
                <a:latin typeface="Calibri" pitchFamily="34" charset="0"/>
                <a:cs typeface="Arial" pitchFamily="34" charset="0"/>
              </a:rPr>
              <a:t>e coeducativas para idade escolar e a poboación en xeral.</a:t>
            </a:r>
          </a:p>
          <a:p>
            <a:pPr algn="just">
              <a:buNone/>
            </a:pPr>
            <a:endParaRPr lang="es-ES" sz="2100" dirty="0" smtClean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s-ES" sz="4400" dirty="0" smtClean="0">
                <a:latin typeface="Calibri" pitchFamily="34" charset="0"/>
              </a:rPr>
              <a:t>ACCIÓNS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643446"/>
            <a:ext cx="1853452" cy="146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643182"/>
            <a:ext cx="1998592" cy="173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4429132"/>
            <a:ext cx="2030665" cy="1577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2500306"/>
            <a:ext cx="1826943" cy="143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5074" y="4572008"/>
            <a:ext cx="1964692" cy="132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14744" y="2714620"/>
            <a:ext cx="1879262" cy="152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500034" y="642918"/>
          <a:ext cx="8501124" cy="6146791"/>
        </p:xfrm>
        <a:graphic>
          <a:graphicData uri="http://schemas.openxmlformats.org/drawingml/2006/table">
            <a:tbl>
              <a:tblPr/>
              <a:tblGrid>
                <a:gridCol w="1143008"/>
                <a:gridCol w="1357322"/>
                <a:gridCol w="285752"/>
                <a:gridCol w="285752"/>
                <a:gridCol w="285752"/>
                <a:gridCol w="285752"/>
                <a:gridCol w="1357322"/>
                <a:gridCol w="1285884"/>
                <a:gridCol w="214314"/>
                <a:gridCol w="214314"/>
                <a:gridCol w="214314"/>
                <a:gridCol w="214314"/>
                <a:gridCol w="214314"/>
                <a:gridCol w="1143010"/>
              </a:tblGrid>
              <a:tr h="284281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QDM!         2017 - 19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ORTEGAL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CARIÑO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BARBANZA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POBRA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ORTIGUEIRA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BOIRO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RIANXO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MUROS - NOIA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PORTO DO SON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NOIA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BETANZOS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BETANZOS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MUROS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CURTIS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CONTACONTOS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CARNOTA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MIÑO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XINCANA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3E6"/>
                    </a:solidFill>
                  </a:tcPr>
                </a:tc>
              </a:tr>
              <a:tr h="1834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  <a:r>
                        <a:rPr lang="es-E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MEU SON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A65"/>
                    </a:solidFill>
                  </a:tcPr>
                </a:tc>
              </a:tr>
              <a:tr h="1834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EUME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 PONTES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BERGANTIÑOS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MALPICA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AFECTIVIDADE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18D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PONTEDEUME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PONTECESO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TICS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FF"/>
                    </a:solidFill>
                  </a:tcPr>
                </a:tc>
              </a:tr>
              <a:tr h="1834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AUTODEFENSA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00FF"/>
                    </a:solidFill>
                  </a:tcPr>
                </a:tc>
              </a:tr>
              <a:tr h="1834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ORDES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ORDES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FERROL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CEDEIRA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CERCEDA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SAN SADURNIÑO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FENE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TERRAS DE SONEIRA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VIMIANZO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ZAS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COMPOSTELA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BRIÓN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BARCALA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NEGREIRA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VAL DO DUBRA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BAÑA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XALLAS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SANTA COMBA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CORUÑA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SADA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CARRAL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TERRAS DE MELIDE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MELIDE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ABEGONDO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TOQUES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 SAR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PADRÓN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ARZÚA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ARZÚA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COMARCA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CONCELLO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TOURO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FISTERRA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MUXÍA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4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DUMBRÍA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2 Título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latin typeface="Calibri" pitchFamily="34" charset="0"/>
              </a:rPr>
              <a:t>DISTRIBUCCIÓN DE ACTIVIDADES</a:t>
            </a:r>
            <a:br>
              <a:rPr lang="es-ES" dirty="0" smtClean="0">
                <a:latin typeface="Calibri" pitchFamily="34" charset="0"/>
              </a:rPr>
            </a:b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143536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Determinar o grao de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cumprimento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dos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obxectivos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establecidos no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proxecto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e </a:t>
            </a:r>
          </a:p>
          <a:p>
            <a:pPr algn="just">
              <a:buNone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en cada una das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accións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, valorar o impacto do plan e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propor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melloras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s-ES" sz="1800" dirty="0" smtClean="0">
              <a:latin typeface="Calibri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Ferramentas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:</a:t>
            </a:r>
          </a:p>
          <a:p>
            <a:pPr algn="just">
              <a:buFont typeface="Wingdings" pitchFamily="2" charset="2"/>
              <a:buChar char="q"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Fichas de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seguimento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dos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obradoiros</a:t>
            </a:r>
            <a:endParaRPr lang="es-ES" sz="1800" dirty="0" smtClean="0">
              <a:latin typeface="Calibri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Cuestionarios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avaliativos</a:t>
            </a:r>
            <a:endParaRPr lang="es-ES" sz="1800" dirty="0" smtClean="0">
              <a:latin typeface="Calibri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1800" dirty="0" smtClean="0">
              <a:latin typeface="Calibri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A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avaliación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do programa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levarase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a cabo en tres momentos; inicial, continúa </a:t>
            </a:r>
          </a:p>
          <a:p>
            <a:pPr algn="just">
              <a:buNone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e final.</a:t>
            </a:r>
          </a:p>
          <a:p>
            <a:pPr algn="just">
              <a:buNone/>
            </a:pPr>
            <a:endParaRPr lang="es-ES" sz="1800" dirty="0" smtClean="0">
              <a:latin typeface="Calibri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Elaboraranse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;</a:t>
            </a:r>
          </a:p>
          <a:p>
            <a:pPr lvl="0" algn="just">
              <a:buFont typeface="Wingdings" pitchFamily="2" charset="2"/>
              <a:buChar char="q"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Memorias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mensuais</a:t>
            </a:r>
            <a:endParaRPr lang="es-ES" sz="1800" dirty="0" smtClean="0">
              <a:latin typeface="Calibri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Memorias de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execución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semestrais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 lvl="0" algn="just">
              <a:buFont typeface="Wingdings" pitchFamily="2" charset="2"/>
              <a:buChar char="q"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Memoria final.</a:t>
            </a:r>
          </a:p>
          <a:p>
            <a:pPr algn="just">
              <a:buNone/>
            </a:pPr>
            <a:endParaRPr lang="es-ES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s-ES_tradnl" dirty="0" smtClean="0">
                <a:latin typeface="Calibri" pitchFamily="34" charset="0"/>
              </a:rPr>
              <a:t>PLAN DE AVALIACIÓN</a:t>
            </a: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500726"/>
          </a:xfrm>
        </p:spPr>
        <p:txBody>
          <a:bodyPr>
            <a:noAutofit/>
          </a:bodyPr>
          <a:lstStyle/>
          <a:p>
            <a:pPr>
              <a:buNone/>
            </a:pPr>
            <a:endParaRPr lang="es-E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Chegar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ao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público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obxectivo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Xerar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interese polo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proxecto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Xerar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interacción, debate, en medios de comunicación, redes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sociais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e presencialmente.</a:t>
            </a:r>
          </a:p>
          <a:p>
            <a:r>
              <a:rPr lang="es-ES" sz="1800" dirty="0" smtClean="0">
                <a:latin typeface="Calibri" pitchFamily="34" charset="0"/>
                <a:cs typeface="Arial" pitchFamily="34" charset="0"/>
              </a:rPr>
              <a:t>Dar a coñecer o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proxecto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de sensibilización impulsado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pola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Deputación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s-ES" sz="1800" dirty="0" smtClean="0">
              <a:latin typeface="Calibri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Editarase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:</a:t>
            </a:r>
          </a:p>
          <a:p>
            <a:pPr lvl="0">
              <a:buFont typeface="Wingdings" pitchFamily="2" charset="2"/>
              <a:buChar char="v"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Dípticos informativos</a:t>
            </a:r>
          </a:p>
          <a:p>
            <a:pPr lvl="0">
              <a:buFont typeface="Wingdings" pitchFamily="2" charset="2"/>
              <a:buChar char="v"/>
            </a:pP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Carteleria</a:t>
            </a:r>
            <a:endParaRPr lang="es-ES" sz="1800" dirty="0" smtClean="0">
              <a:latin typeface="Calibri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Chapas</a:t>
            </a:r>
          </a:p>
          <a:p>
            <a:pPr lvl="0">
              <a:buFont typeface="Wingdings" pitchFamily="2" charset="2"/>
              <a:buChar char="v"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Blog informativo. </a:t>
            </a:r>
            <a:r>
              <a:rPr lang="es-ES" sz="18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http://quendixomedo.gal/</a:t>
            </a:r>
          </a:p>
          <a:p>
            <a:pPr lvl="0">
              <a:buFont typeface="Wingdings" pitchFamily="2" charset="2"/>
              <a:buChar char="v"/>
            </a:pP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Perfis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nas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redes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sociais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: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Facebook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,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twitter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,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instagram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,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tuenti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,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google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+.</a:t>
            </a:r>
          </a:p>
          <a:p>
            <a:pPr lvl="0">
              <a:buFont typeface="Wingdings" pitchFamily="2" charset="2"/>
              <a:buChar char="v"/>
            </a:pP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Insercións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publicitarias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nas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redes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sociais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a través de segmentación.</a:t>
            </a:r>
          </a:p>
          <a:p>
            <a:pPr lvl="0">
              <a:buFont typeface="Wingdings" pitchFamily="2" charset="2"/>
              <a:buChar char="v"/>
            </a:pP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Insercións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publicitarias en prensa provincial </a:t>
            </a:r>
            <a:r>
              <a:rPr lang="es-ES" sz="1800" dirty="0" err="1" smtClean="0">
                <a:latin typeface="Calibri" pitchFamily="34" charset="0"/>
                <a:cs typeface="Arial" pitchFamily="34" charset="0"/>
              </a:rPr>
              <a:t>on</a:t>
            </a:r>
            <a:r>
              <a:rPr lang="es-ES" sz="1800" dirty="0" smtClean="0">
                <a:latin typeface="Calibri" pitchFamily="34" charset="0"/>
                <a:cs typeface="Arial" pitchFamily="34" charset="0"/>
              </a:rPr>
              <a:t> line.</a:t>
            </a:r>
          </a:p>
          <a:p>
            <a:pPr lvl="0">
              <a:buFont typeface="Wingdings" pitchFamily="2" charset="2"/>
              <a:buChar char="v"/>
            </a:pPr>
            <a:r>
              <a:rPr lang="es-ES" sz="1800" dirty="0" smtClean="0">
                <a:latin typeface="Calibri" pitchFamily="34" charset="0"/>
                <a:cs typeface="Arial" pitchFamily="34" charset="0"/>
              </a:rPr>
              <a:t>Inserción de cuñas radiofónicas</a:t>
            </a:r>
          </a:p>
          <a:p>
            <a:pPr>
              <a:buNone/>
            </a:pPr>
            <a:endParaRPr lang="es-E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Calibri" pitchFamily="34" charset="0"/>
              </a:rPr>
              <a:t>PLAN DE DIFUSIÓN</a:t>
            </a: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385</TotalTime>
  <Words>515</Words>
  <Application>Microsoft Office PowerPoint</Application>
  <PresentationFormat>Presentación en pantalla (4:3)</PresentationFormat>
  <Paragraphs>504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CAMPAÑA SENSIBILIZACIÓN CONTRA A VIOLENCIA DE XÉNERO 2017-2018 </vt:lpstr>
      <vt:lpstr>OBXECTIVOS</vt:lpstr>
      <vt:lpstr> POBOACIÓN DESTINATARIA </vt:lpstr>
      <vt:lpstr>ACCIÓNS</vt:lpstr>
      <vt:lpstr> DISTRIBUCCIÓN DE ACTIVIDADES </vt:lpstr>
      <vt:lpstr>PLAN DE AVALIACIÓN</vt:lpstr>
      <vt:lpstr>PLAN DE DIFUSIÓN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CAMPAÑA SENSIBILIZACIÓN CONTRA A VIOLENCIA DE XÉNERO QUEN DIXO MEDO!</dc:title>
  <dc:creator>eva.ovenza</dc:creator>
  <cp:lastModifiedBy>eva.ovenza</cp:lastModifiedBy>
  <cp:revision>29</cp:revision>
  <dcterms:created xsi:type="dcterms:W3CDTF">2017-08-11T09:18:29Z</dcterms:created>
  <dcterms:modified xsi:type="dcterms:W3CDTF">2017-10-23T13:18:19Z</dcterms:modified>
</cp:coreProperties>
</file>