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9" r:id="rId4"/>
    <p:sldId id="284" r:id="rId5"/>
    <p:sldId id="259" r:id="rId6"/>
    <p:sldId id="264" r:id="rId7"/>
    <p:sldId id="261" r:id="rId8"/>
    <p:sldId id="285" r:id="rId9"/>
  </p:sldIdLst>
  <p:sldSz cx="9144000" cy="5143500" type="screen16x9"/>
  <p:notesSz cx="6669088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27FA4C52-CCD4-4BE5-9C46-8BFD0BEAC2F5}">
  <a:tblStyle styleId="{27FA4C52-CCD4-4BE5-9C46-8BFD0BEAC2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126" autoAdjust="0"/>
    <p:restoredTop sz="94660"/>
  </p:normalViewPr>
  <p:slideViewPr>
    <p:cSldViewPr>
      <p:cViewPr varScale="1">
        <p:scale>
          <a:sx n="114" d="100"/>
          <a:sy n="114" d="100"/>
        </p:scale>
        <p:origin x="-114" y="-4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D9DD-1FA6-4D0A-8FA6-74A2A084CA37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41B38-C2D4-4A0B-ADD4-9818207B40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>
              <a:spcBef>
                <a:spcPts val="0"/>
              </a:spcBef>
              <a:buClr>
                <a:srgbClr val="FFFFFF"/>
              </a:buClr>
              <a:buSzPct val="100000"/>
              <a:buFont typeface="Lato Light"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buSzPct val="100000"/>
              <a:buFont typeface="Lato Light"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buSzPct val="100000"/>
              <a:buFont typeface="Lato Light"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buSzPct val="100000"/>
              <a:buFont typeface="Lato Light"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buSzPct val="100000"/>
              <a:buFont typeface="Lato Light"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buSzPct val="100000"/>
              <a:buFont typeface="Lato Light"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buSzPct val="100000"/>
              <a:buFont typeface="Lato Light"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buSzPct val="100000"/>
              <a:buFont typeface="Lato Light"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buSzPct val="100000"/>
              <a:buFont typeface="Lato Light"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 descr="paint_transparent4.png"/>
          <p:cNvPicPr preferRelativeResize="0"/>
          <p:nvPr/>
        </p:nvPicPr>
        <p:blipFill rotWithShape="1">
          <a:blip r:embed="rId3">
            <a:alphaModFix/>
          </a:blip>
          <a:srcRect r="49954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Font typeface="Lato Hairline"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buFont typeface="Lato Hairline"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buFont typeface="Lato Hairline"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buFont typeface="Lato Hairline"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buFont typeface="Lato Hairline"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buFont typeface="Lato Hairline"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buFont typeface="Lato Hairline"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buFont typeface="Lato Hairline"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buFont typeface="Lato Hairline"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360"/>
              </a:spcBef>
              <a:buSzPct val="100000"/>
              <a:buNone/>
              <a:defRPr sz="1400"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rectang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 descr="paint_transparent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pPr lvl="0" algn="ctr" rtl="0">
                <a:spcBef>
                  <a:spcPts val="0"/>
                </a:spcBef>
                <a:buNone/>
              </a:pPr>
              <a:t>‹Nº›</a:t>
            </a:fld>
            <a:endParaRPr lang="en">
              <a:solidFill>
                <a:srgbClr val="99999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B7B7B7"/>
              </a:buClr>
              <a:buSzPct val="1000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480"/>
              </a:spcBef>
              <a:buClr>
                <a:srgbClr val="B7B7B7"/>
              </a:buClr>
              <a:buSzPct val="1000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>
              <a:spcBef>
                <a:spcPts val="480"/>
              </a:spcBef>
              <a:buClr>
                <a:srgbClr val="B7B7B7"/>
              </a:buClr>
              <a:buSzPct val="1000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>
              <a:spcBef>
                <a:spcPts val="360"/>
              </a:spcBef>
              <a:buClr>
                <a:srgbClr val="B7B7B7"/>
              </a:buClr>
              <a:buSzPct val="1000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>
              <a:spcBef>
                <a:spcPts val="360"/>
              </a:spcBef>
              <a:buClr>
                <a:srgbClr val="B7B7B7"/>
              </a:buClr>
              <a:buSzPct val="1000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>
              <a:spcBef>
                <a:spcPts val="360"/>
              </a:spcBef>
              <a:buClr>
                <a:srgbClr val="B7B7B7"/>
              </a:buClr>
              <a:buSzPct val="1000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>
              <a:spcBef>
                <a:spcPts val="360"/>
              </a:spcBef>
              <a:buClr>
                <a:srgbClr val="B7B7B7"/>
              </a:buClr>
              <a:buSzPct val="1000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>
              <a:spcBef>
                <a:spcPts val="360"/>
              </a:spcBef>
              <a:buClr>
                <a:srgbClr val="B7B7B7"/>
              </a:buClr>
              <a:buSzPct val="1000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>
              <a:spcBef>
                <a:spcPts val="360"/>
              </a:spcBef>
              <a:buClr>
                <a:srgbClr val="B7B7B7"/>
              </a:buClr>
              <a:buSzPct val="1000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pPr lvl="0" algn="r">
                <a:spcBef>
                  <a:spcPts val="0"/>
                </a:spcBef>
                <a:buNone/>
              </a:pPr>
              <a:t>‹Nº›</a:t>
            </a:fld>
            <a:endParaRPr lang="en" sz="18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7uXG9C8vs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ntraoselementos.gal/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2500298" y="1928808"/>
            <a:ext cx="6315317" cy="251821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s-ES" sz="3200" b="1" dirty="0" smtClean="0">
                <a:solidFill>
                  <a:schemeClr val="bg1"/>
                </a:solidFill>
                <a:latin typeface="Calibri" pitchFamily="34" charset="0"/>
              </a:rPr>
              <a:t>CAMPAÑA DE DIFUSIÓN E DEBATE SOBRE O DEPORTE FEMININO NA PROVINCIA DA CORUÑA</a:t>
            </a:r>
            <a:br>
              <a:rPr lang="es-ES" sz="32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s-ES" sz="3200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s-ES" sz="32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s-ES" sz="3200" b="1" dirty="0" smtClean="0">
                <a:latin typeface="Calibri" pitchFamily="34" charset="0"/>
              </a:rPr>
              <a:t>CONQUISTA OS ELEMENTOS</a:t>
            </a:r>
            <a:endParaRPr lang="en" sz="3200" b="1" dirty="0">
              <a:latin typeface="Calibri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572014"/>
            <a:ext cx="1714512" cy="42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https://www.dacoruna.gal/intranet/secretaria-xeral/identidade-corportiva/logotipos/cor_horiz/vista-prev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357700"/>
            <a:ext cx="1346198" cy="53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5113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b="1" kern="1200" dirty="0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OBXECTO</a:t>
            </a:r>
            <a:endParaRPr lang="es-ES" b="1" kern="1200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3357554" y="1285866"/>
            <a:ext cx="3357586" cy="271464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s-ES" sz="18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Contidos</a:t>
            </a:r>
            <a:r>
              <a:rPr lang="es-ES" sz="1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dos </a:t>
            </a:r>
            <a:r>
              <a:rPr lang="es-ES" sz="18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videoforum</a:t>
            </a:r>
            <a:r>
              <a:rPr lang="es-ES" sz="1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es-ES" sz="1800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Situación do deporte </a:t>
            </a:r>
            <a:r>
              <a:rPr lang="es-ES" sz="18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feminino</a:t>
            </a: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pPr lvl="0">
              <a:buNone/>
            </a:pP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Deporte </a:t>
            </a:r>
            <a:r>
              <a:rPr lang="es-ES" sz="18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feminino</a:t>
            </a: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, en todas as </a:t>
            </a:r>
            <a:r>
              <a:rPr lang="es-ES" sz="18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súas</a:t>
            </a: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modalidades.</a:t>
            </a:r>
          </a:p>
          <a:p>
            <a:pPr lvl="0">
              <a:buNone/>
            </a:pP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Deporte </a:t>
            </a:r>
            <a:r>
              <a:rPr lang="es-ES" sz="18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feminino</a:t>
            </a: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de elite e de base </a:t>
            </a:r>
            <a:r>
              <a:rPr lang="es-ES" sz="18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na</a:t>
            </a: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Provincia da Coruña.</a:t>
            </a:r>
          </a:p>
          <a:p>
            <a:pPr lvl="0">
              <a:buNone/>
            </a:pP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Deportistas galegas, dificultades e logros.</a:t>
            </a:r>
            <a:endParaRPr lang="es-ES" sz="18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500034" y="1214428"/>
            <a:ext cx="2675100" cy="378621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s-E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 campaña de difusión e debate sobre o deporte </a:t>
            </a:r>
            <a:r>
              <a:rPr lang="es-E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feminino</a:t>
            </a:r>
            <a:r>
              <a:rPr lang="es-E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ten prevista a organización </a:t>
            </a:r>
            <a:r>
              <a:rPr lang="es-E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dun</a:t>
            </a:r>
            <a:r>
              <a:rPr lang="es-E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circuíto</a:t>
            </a:r>
            <a:r>
              <a:rPr lang="es-E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de </a:t>
            </a:r>
            <a:r>
              <a:rPr lang="es-ES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23 </a:t>
            </a:r>
            <a:r>
              <a:rPr lang="es-ES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videoforum</a:t>
            </a:r>
            <a:r>
              <a:rPr lang="es-E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s-ES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s-ES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Acompañarase</a:t>
            </a:r>
            <a:r>
              <a:rPr lang="es-ES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de </a:t>
            </a:r>
            <a:r>
              <a:rPr lang="es-ES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axentes</a:t>
            </a:r>
            <a:r>
              <a:rPr lang="es-ES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claves</a:t>
            </a:r>
            <a:r>
              <a:rPr lang="es-E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; deportistas galegas, directivos/as de </a:t>
            </a:r>
          </a:p>
          <a:p>
            <a:pPr lvl="0">
              <a:buNone/>
            </a:pPr>
            <a:r>
              <a:rPr lang="es-E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entidades deportivas, especialistas en </a:t>
            </a:r>
            <a:r>
              <a:rPr lang="es-E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igualdade</a:t>
            </a:r>
            <a:r>
              <a:rPr lang="es-E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de </a:t>
            </a:r>
            <a:r>
              <a:rPr lang="es-E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xénero</a:t>
            </a:r>
            <a:r>
              <a:rPr lang="es-E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e deporte, etc.</a:t>
            </a:r>
          </a:p>
          <a:p>
            <a:pPr>
              <a:buNone/>
            </a:pPr>
            <a:endParaRPr lang="es-ES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Realizaranse</a:t>
            </a:r>
            <a:r>
              <a:rPr lang="es-E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en </a:t>
            </a:r>
            <a:r>
              <a:rPr lang="es-E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instalacións</a:t>
            </a:r>
            <a:r>
              <a:rPr lang="es-E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municipais</a:t>
            </a:r>
            <a:r>
              <a:rPr lang="es-E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endParaRPr lang="es-ES" dirty="0" smtClean="0">
              <a:latin typeface="Calibri" pitchFamily="34" charset="0"/>
              <a:cs typeface="Arial" pitchFamily="34" charset="0"/>
            </a:endParaRPr>
          </a:p>
          <a:p>
            <a:endParaRPr lang="es-E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 idx="4294967295"/>
          </p:nvPr>
        </p:nvSpPr>
        <p:spPr>
          <a:xfrm>
            <a:off x="1816350" y="167825"/>
            <a:ext cx="5511300" cy="476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Lato Light"/>
                <a:cs typeface="Lato Light"/>
                <a:sym typeface="Lato Light"/>
              </a:rPr>
              <a:t>CONCELLOS PARTICIPANTES</a:t>
            </a:r>
            <a:endParaRPr lang="en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Lato Light"/>
              <a:cs typeface="Lato Light"/>
              <a:sym typeface="Lato Light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pPr lvl="0" algn="ctr" rtl="0">
                <a:spcBef>
                  <a:spcPts val="0"/>
                </a:spcBef>
                <a:buNone/>
              </a:pPr>
              <a:t>3</a:t>
            </a:fld>
            <a:endParaRPr lang="en">
              <a:solidFill>
                <a:srgbClr val="999999"/>
              </a:solidFill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1863218" y="1926549"/>
            <a:ext cx="113397" cy="150888"/>
          </a:xfrm>
          <a:custGeom>
            <a:avLst/>
            <a:gdLst/>
            <a:ahLst/>
            <a:cxnLst/>
            <a:rect l="0" t="0" r="0" b="0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3191493" y="3175474"/>
            <a:ext cx="113397" cy="150888"/>
          </a:xfrm>
          <a:custGeom>
            <a:avLst/>
            <a:gdLst/>
            <a:ahLst/>
            <a:cxnLst/>
            <a:rect l="0" t="0" r="0" b="0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4029193" y="1711949"/>
            <a:ext cx="113397" cy="150888"/>
          </a:xfrm>
          <a:custGeom>
            <a:avLst/>
            <a:gdLst/>
            <a:ahLst/>
            <a:cxnLst/>
            <a:rect l="0" t="0" r="0" b="0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6316893" y="2131249"/>
            <a:ext cx="113397" cy="150888"/>
          </a:xfrm>
          <a:custGeom>
            <a:avLst/>
            <a:gdLst/>
            <a:ahLst/>
            <a:cxnLst/>
            <a:rect l="0" t="0" r="0" b="0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6930993" y="3495599"/>
            <a:ext cx="113397" cy="150888"/>
          </a:xfrm>
          <a:custGeom>
            <a:avLst/>
            <a:gdLst/>
            <a:ahLst/>
            <a:cxnLst/>
            <a:rect l="0" t="0" r="0" b="0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4543893" y="3409924"/>
            <a:ext cx="113397" cy="150888"/>
          </a:xfrm>
          <a:custGeom>
            <a:avLst/>
            <a:gdLst/>
            <a:ahLst/>
            <a:cxnLst/>
            <a:rect l="0" t="0" r="0" b="0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11 Rectángulo"/>
          <p:cNvSpPr/>
          <p:nvPr/>
        </p:nvSpPr>
        <p:spPr>
          <a:xfrm>
            <a:off x="2714612" y="857238"/>
            <a:ext cx="20002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1800" b="1" dirty="0" smtClean="0">
                <a:solidFill>
                  <a:schemeClr val="bg1"/>
                </a:solidFill>
                <a:latin typeface="Calibri" pitchFamily="34" charset="0"/>
              </a:rPr>
              <a:t>ARZÚA.</a:t>
            </a:r>
          </a:p>
          <a:p>
            <a:pPr>
              <a:buFont typeface="Wingdings" pitchFamily="2" charset="2"/>
              <a:buChar char="Ø"/>
            </a:pPr>
            <a:r>
              <a:rPr lang="es-ES" sz="1800" b="1" dirty="0" smtClean="0">
                <a:solidFill>
                  <a:schemeClr val="bg1"/>
                </a:solidFill>
                <a:latin typeface="Calibri" pitchFamily="34" charset="0"/>
              </a:rPr>
              <a:t>RIVEIRA</a:t>
            </a:r>
          </a:p>
          <a:p>
            <a:pPr>
              <a:buFont typeface="Wingdings" pitchFamily="2" charset="2"/>
              <a:buChar char="Ø"/>
            </a:pPr>
            <a:r>
              <a:rPr lang="es-ES" sz="1800" b="1" dirty="0" smtClean="0">
                <a:solidFill>
                  <a:schemeClr val="bg1"/>
                </a:solidFill>
                <a:latin typeface="Calibri" pitchFamily="34" charset="0"/>
              </a:rPr>
              <a:t>NEGREIRA</a:t>
            </a:r>
          </a:p>
          <a:p>
            <a:pPr>
              <a:buFont typeface="Wingdings" pitchFamily="2" charset="2"/>
              <a:buChar char="Ø"/>
            </a:pPr>
            <a:r>
              <a:rPr lang="es-ES" sz="1800" b="1" dirty="0" smtClean="0">
                <a:solidFill>
                  <a:schemeClr val="bg1"/>
                </a:solidFill>
                <a:latin typeface="Calibri" pitchFamily="34" charset="0"/>
              </a:rPr>
              <a:t>CARBALLO</a:t>
            </a:r>
          </a:p>
          <a:p>
            <a:pPr>
              <a:buFont typeface="Wingdings" pitchFamily="2" charset="2"/>
              <a:buChar char="Ø"/>
            </a:pPr>
            <a:r>
              <a:rPr lang="es-ES" sz="1800" b="1" dirty="0" smtClean="0">
                <a:solidFill>
                  <a:schemeClr val="bg1"/>
                </a:solidFill>
                <a:latin typeface="Calibri" pitchFamily="34" charset="0"/>
              </a:rPr>
              <a:t>BETANZOS</a:t>
            </a:r>
          </a:p>
          <a:p>
            <a:pPr>
              <a:buFont typeface="Wingdings" pitchFamily="2" charset="2"/>
              <a:buChar char="Ø"/>
            </a:pPr>
            <a:r>
              <a:rPr lang="es-ES" sz="1800" b="1" dirty="0" smtClean="0">
                <a:solidFill>
                  <a:schemeClr val="bg1"/>
                </a:solidFill>
                <a:latin typeface="Calibri" pitchFamily="34" charset="0"/>
              </a:rPr>
              <a:t>A CORUÑA</a:t>
            </a:r>
          </a:p>
          <a:p>
            <a:pPr>
              <a:buFont typeface="Wingdings" pitchFamily="2" charset="2"/>
              <a:buChar char="Ø"/>
            </a:pPr>
            <a:r>
              <a:rPr lang="es-ES" sz="1800" b="1" dirty="0" smtClean="0">
                <a:solidFill>
                  <a:schemeClr val="bg1"/>
                </a:solidFill>
                <a:latin typeface="Calibri" pitchFamily="34" charset="0"/>
              </a:rPr>
              <a:t>OLEIROS</a:t>
            </a:r>
          </a:p>
          <a:p>
            <a:pPr>
              <a:buFont typeface="Wingdings" pitchFamily="2" charset="2"/>
              <a:buChar char="Ø"/>
            </a:pPr>
            <a:r>
              <a:rPr lang="es-ES" sz="1800" b="1" dirty="0" smtClean="0">
                <a:solidFill>
                  <a:schemeClr val="bg1"/>
                </a:solidFill>
                <a:latin typeface="Calibri" pitchFamily="34" charset="0"/>
              </a:rPr>
              <a:t>CAMBRE</a:t>
            </a:r>
          </a:p>
          <a:p>
            <a:pPr>
              <a:buFont typeface="Wingdings" pitchFamily="2" charset="2"/>
              <a:buChar char="Ø"/>
            </a:pPr>
            <a:r>
              <a:rPr lang="es-ES" sz="1800" b="1" dirty="0" smtClean="0">
                <a:solidFill>
                  <a:schemeClr val="bg1"/>
                </a:solidFill>
                <a:latin typeface="Calibri" pitchFamily="34" charset="0"/>
              </a:rPr>
              <a:t>ARTEIXO</a:t>
            </a:r>
          </a:p>
          <a:p>
            <a:pPr>
              <a:buFont typeface="Wingdings" pitchFamily="2" charset="2"/>
              <a:buChar char="Ø"/>
            </a:pPr>
            <a:r>
              <a:rPr lang="es-ES" sz="1800" b="1" dirty="0" smtClean="0">
                <a:solidFill>
                  <a:schemeClr val="bg1"/>
                </a:solidFill>
                <a:latin typeface="Calibri" pitchFamily="34" charset="0"/>
              </a:rPr>
              <a:t>AS PONTES</a:t>
            </a:r>
          </a:p>
          <a:p>
            <a:pPr>
              <a:buFont typeface="Wingdings" pitchFamily="2" charset="2"/>
              <a:buChar char="Ø"/>
            </a:pPr>
            <a:r>
              <a:rPr lang="es-ES" sz="1800" b="1" dirty="0" smtClean="0">
                <a:solidFill>
                  <a:schemeClr val="bg1"/>
                </a:solidFill>
                <a:latin typeface="Calibri" pitchFamily="34" charset="0"/>
              </a:rPr>
              <a:t>FERROL</a:t>
            </a:r>
          </a:p>
          <a:p>
            <a:pPr>
              <a:buFont typeface="Wingdings" pitchFamily="2" charset="2"/>
              <a:buChar char="Ø"/>
            </a:pPr>
            <a:r>
              <a:rPr lang="es-ES" sz="1800" b="1" dirty="0" smtClean="0">
                <a:solidFill>
                  <a:schemeClr val="bg1"/>
                </a:solidFill>
                <a:latin typeface="Calibri" pitchFamily="34" charset="0"/>
              </a:rPr>
              <a:t>NARÓN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572000" y="857238"/>
            <a:ext cx="20002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1800" b="1" dirty="0" smtClean="0">
                <a:solidFill>
                  <a:schemeClr val="bg1"/>
                </a:solidFill>
                <a:latin typeface="Calibri" pitchFamily="34" charset="0"/>
              </a:rPr>
              <a:t>CEE</a:t>
            </a:r>
          </a:p>
          <a:p>
            <a:pPr>
              <a:buFont typeface="Wingdings" pitchFamily="2" charset="2"/>
              <a:buChar char="Ø"/>
            </a:pPr>
            <a:r>
              <a:rPr lang="es-ES" sz="1800" b="1" dirty="0" smtClean="0">
                <a:solidFill>
                  <a:schemeClr val="bg1"/>
                </a:solidFill>
                <a:latin typeface="Calibri" pitchFamily="34" charset="0"/>
              </a:rPr>
              <a:t>MUROS</a:t>
            </a:r>
          </a:p>
          <a:p>
            <a:pPr>
              <a:buFont typeface="Wingdings" pitchFamily="2" charset="2"/>
              <a:buChar char="Ø"/>
            </a:pPr>
            <a:r>
              <a:rPr lang="es-ES" sz="1800" b="1" dirty="0" smtClean="0">
                <a:solidFill>
                  <a:schemeClr val="bg1"/>
                </a:solidFill>
                <a:latin typeface="Calibri" pitchFamily="34" charset="0"/>
              </a:rPr>
              <a:t>PORTO DO SON</a:t>
            </a:r>
          </a:p>
          <a:p>
            <a:pPr>
              <a:buFont typeface="Wingdings" pitchFamily="2" charset="2"/>
              <a:buChar char="Ø"/>
            </a:pPr>
            <a:r>
              <a:rPr lang="es-ES" sz="1800" b="1" dirty="0" smtClean="0">
                <a:solidFill>
                  <a:schemeClr val="bg1"/>
                </a:solidFill>
                <a:latin typeface="Calibri" pitchFamily="34" charset="0"/>
              </a:rPr>
              <a:t>ORDES</a:t>
            </a:r>
          </a:p>
          <a:p>
            <a:pPr>
              <a:buFont typeface="Wingdings" pitchFamily="2" charset="2"/>
              <a:buChar char="Ø"/>
            </a:pPr>
            <a:r>
              <a:rPr lang="es-ES" sz="1800" b="1" dirty="0" smtClean="0">
                <a:solidFill>
                  <a:schemeClr val="bg1"/>
                </a:solidFill>
                <a:latin typeface="Calibri" pitchFamily="34" charset="0"/>
              </a:rPr>
              <a:t>ORTIGUEIRA</a:t>
            </a:r>
          </a:p>
          <a:p>
            <a:pPr>
              <a:buFont typeface="Wingdings" pitchFamily="2" charset="2"/>
              <a:buChar char="Ø"/>
            </a:pPr>
            <a:r>
              <a:rPr lang="es-ES" sz="1800" b="1" dirty="0" smtClean="0">
                <a:solidFill>
                  <a:schemeClr val="bg1"/>
                </a:solidFill>
                <a:latin typeface="Calibri" pitchFamily="34" charset="0"/>
              </a:rPr>
              <a:t>SANTIAGO</a:t>
            </a:r>
          </a:p>
          <a:p>
            <a:pPr>
              <a:buFont typeface="Wingdings" pitchFamily="2" charset="2"/>
              <a:buChar char="Ø"/>
            </a:pPr>
            <a:r>
              <a:rPr lang="es-ES" sz="1800" b="1" dirty="0" smtClean="0">
                <a:solidFill>
                  <a:schemeClr val="bg1"/>
                </a:solidFill>
                <a:latin typeface="Calibri" pitchFamily="34" charset="0"/>
              </a:rPr>
              <a:t>AMES</a:t>
            </a:r>
          </a:p>
          <a:p>
            <a:pPr>
              <a:buFont typeface="Wingdings" pitchFamily="2" charset="2"/>
              <a:buChar char="Ø"/>
            </a:pPr>
            <a:r>
              <a:rPr lang="es-ES" sz="1800" b="1" dirty="0" smtClean="0">
                <a:solidFill>
                  <a:schemeClr val="bg1"/>
                </a:solidFill>
                <a:latin typeface="Calibri" pitchFamily="34" charset="0"/>
              </a:rPr>
              <a:t>PADRÓN</a:t>
            </a:r>
          </a:p>
          <a:p>
            <a:pPr>
              <a:buFont typeface="Wingdings" pitchFamily="2" charset="2"/>
              <a:buChar char="Ø"/>
            </a:pPr>
            <a:r>
              <a:rPr lang="es-ES" sz="1800" b="1" dirty="0" smtClean="0">
                <a:solidFill>
                  <a:schemeClr val="bg1"/>
                </a:solidFill>
                <a:latin typeface="Calibri" pitchFamily="34" charset="0"/>
              </a:rPr>
              <a:t>MELIDE</a:t>
            </a:r>
          </a:p>
          <a:p>
            <a:pPr>
              <a:buFont typeface="Wingdings" pitchFamily="2" charset="2"/>
              <a:buChar char="Ø"/>
            </a:pPr>
            <a:r>
              <a:rPr lang="es-ES" sz="1800" b="1" dirty="0" smtClean="0">
                <a:solidFill>
                  <a:schemeClr val="bg1"/>
                </a:solidFill>
                <a:latin typeface="Calibri" pitchFamily="34" charset="0"/>
              </a:rPr>
              <a:t>VIMIANZO</a:t>
            </a:r>
          </a:p>
          <a:p>
            <a:pPr>
              <a:buFont typeface="Wingdings" pitchFamily="2" charset="2"/>
              <a:buChar char="Ø"/>
            </a:pPr>
            <a:r>
              <a:rPr lang="es-ES" sz="1800" b="1" dirty="0" smtClean="0">
                <a:solidFill>
                  <a:schemeClr val="bg1"/>
                </a:solidFill>
                <a:latin typeface="Calibri" pitchFamily="34" charset="0"/>
              </a:rPr>
              <a:t>SANTA COMBA</a:t>
            </a:r>
            <a:endParaRPr lang="es-ES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14296"/>
            <a:ext cx="5511300" cy="643086"/>
          </a:xfrm>
        </p:spPr>
        <p:txBody>
          <a:bodyPr/>
          <a:lstStyle/>
          <a:p>
            <a:r>
              <a:rPr lang="es-ES" sz="3600" b="1" dirty="0" smtClean="0">
                <a:latin typeface="Calibri" pitchFamily="34" charset="0"/>
              </a:rPr>
              <a:t>OBXECTIVOS</a:t>
            </a:r>
            <a:endParaRPr lang="es-ES" sz="3600" b="1" dirty="0">
              <a:latin typeface="Calibri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2844" y="857238"/>
            <a:ext cx="3032290" cy="2643206"/>
          </a:xfrm>
        </p:spPr>
        <p:txBody>
          <a:bodyPr/>
          <a:lstStyle/>
          <a:p>
            <a:pPr lvl="0">
              <a:buFont typeface="Courier New" pitchFamily="49" charset="0"/>
              <a:buChar char="o"/>
            </a:pPr>
            <a:r>
              <a:rPr lang="es-ES" sz="14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Xerar</a:t>
            </a:r>
            <a:r>
              <a:rPr lang="es-ES" sz="14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debate e reflexión</a:t>
            </a:r>
          </a:p>
          <a:p>
            <a:pPr lvl="0">
              <a:buFont typeface="Courier New" pitchFamily="49" charset="0"/>
              <a:buChar char="o"/>
            </a:pPr>
            <a:r>
              <a:rPr lang="es-ES" sz="14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Reivindicar 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o papel das mulleres no deporte </a:t>
            </a:r>
          </a:p>
          <a:p>
            <a:pPr lvl="0">
              <a:buFont typeface="Courier New" pitchFamily="49" charset="0"/>
              <a:buChar char="o"/>
            </a:pPr>
            <a:r>
              <a:rPr lang="es-ES" sz="14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Fomentar o deporte de base 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 o de elite  </a:t>
            </a:r>
          </a:p>
          <a:p>
            <a:pPr lvl="0">
              <a:buFont typeface="Courier New" pitchFamily="49" charset="0"/>
              <a:buChar char="o"/>
            </a:pPr>
            <a:r>
              <a:rPr lang="es-ES" sz="14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Recoñecer</a:t>
            </a:r>
            <a:r>
              <a:rPr lang="es-ES" sz="14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os logros</a:t>
            </a:r>
            <a:endParaRPr lang="es-ES" sz="14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s-ES" sz="14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Coeducar</a:t>
            </a:r>
            <a:r>
              <a:rPr lang="es-ES" sz="14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en </a:t>
            </a:r>
            <a:r>
              <a:rPr lang="es-ES" sz="14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igualdade</a:t>
            </a:r>
            <a:endParaRPr lang="es-ES" sz="14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s-ES" sz="14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Visibilización</a:t>
            </a:r>
            <a:r>
              <a:rPr lang="es-ES" sz="14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 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das dificultades, desigualdades, formas de financiación, logros </a:t>
            </a:r>
            <a:r>
              <a:rPr lang="es-ES" sz="14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obtidos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, uso das </a:t>
            </a:r>
            <a:r>
              <a:rPr lang="es-ES" sz="14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instalacións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deportivas, retos de futuro, etc.</a:t>
            </a:r>
          </a:p>
          <a:p>
            <a:pPr lvl="0">
              <a:buNone/>
            </a:pPr>
            <a:endParaRPr lang="es-ES" sz="1000" dirty="0" smtClean="0">
              <a:latin typeface="Calibri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>
          <a:xfrm>
            <a:off x="3286116" y="571486"/>
            <a:ext cx="2746538" cy="3071834"/>
          </a:xfrm>
        </p:spPr>
        <p:txBody>
          <a:bodyPr/>
          <a:lstStyle/>
          <a:p>
            <a:pPr lvl="0">
              <a:buFont typeface="Courier New" pitchFamily="49" charset="0"/>
              <a:buChar char="o"/>
            </a:pPr>
            <a:r>
              <a:rPr lang="es-ES" sz="14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Visibilización</a:t>
            </a:r>
            <a:r>
              <a:rPr lang="es-ES" sz="14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do deporte adaptado 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femenino.</a:t>
            </a:r>
          </a:p>
          <a:p>
            <a:pPr lvl="0">
              <a:buFont typeface="Courier New" pitchFamily="49" charset="0"/>
              <a:buChar char="o"/>
            </a:pP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Presentación da </a:t>
            </a:r>
            <a:r>
              <a:rPr lang="es-ES" sz="14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realidade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das deportistas, dos </a:t>
            </a:r>
            <a:r>
              <a:rPr lang="es-ES" sz="14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clubs nos equipos de elite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e </a:t>
            </a:r>
            <a:r>
              <a:rPr lang="es-ES" sz="14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tamén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do deporte de base, así como das </a:t>
            </a:r>
            <a:r>
              <a:rPr lang="es-ES" sz="14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federacións</a:t>
            </a:r>
            <a:r>
              <a:rPr lang="es-ES" sz="14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e das </a:t>
            </a:r>
            <a:r>
              <a:rPr lang="es-ES" sz="14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escolas</a:t>
            </a:r>
            <a:r>
              <a:rPr lang="es-ES" sz="14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s-ES" sz="14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municipais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pPr lvl="0">
              <a:buFont typeface="Courier New" pitchFamily="49" charset="0"/>
              <a:buChar char="o"/>
            </a:pPr>
            <a:r>
              <a:rPr lang="es-ES" sz="14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Establecer referentes 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para o fomento da práctica deportiva entre as mulleres.</a:t>
            </a:r>
          </a:p>
          <a:p>
            <a:pPr>
              <a:buFont typeface="Courier New" pitchFamily="49" charset="0"/>
              <a:buChar char="o"/>
            </a:pPr>
            <a:r>
              <a:rPr lang="es-ES" sz="1400" b="1" dirty="0" smtClean="0">
                <a:solidFill>
                  <a:schemeClr val="tx1"/>
                </a:solidFill>
                <a:latin typeface="Calibri" pitchFamily="34" charset="0"/>
              </a:rPr>
              <a:t>Promover un cambio </a:t>
            </a:r>
            <a:r>
              <a:rPr lang="es-ES" sz="1400" b="1" dirty="0" err="1" smtClean="0">
                <a:solidFill>
                  <a:schemeClr val="tx1"/>
                </a:solidFill>
                <a:latin typeface="Calibri" pitchFamily="34" charset="0"/>
              </a:rPr>
              <a:t>na</a:t>
            </a:r>
            <a:r>
              <a:rPr lang="es-ES" sz="1400" b="1" dirty="0" smtClean="0">
                <a:solidFill>
                  <a:schemeClr val="tx1"/>
                </a:solidFill>
                <a:latin typeface="Calibri" pitchFamily="34" charset="0"/>
              </a:rPr>
              <a:t> información deportiva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</a:rPr>
              <a:t>, desde </a:t>
            </a:r>
            <a:r>
              <a:rPr lang="es-ES" sz="1400" dirty="0" err="1" smtClean="0">
                <a:solidFill>
                  <a:schemeClr val="tx1"/>
                </a:solidFill>
                <a:latin typeface="Calibri" pitchFamily="34" charset="0"/>
              </a:rPr>
              <a:t>unha</a:t>
            </a:r>
            <a:r>
              <a:rPr lang="pt-BR" sz="1400" dirty="0" smtClean="0">
                <a:solidFill>
                  <a:schemeClr val="tx1"/>
                </a:solidFill>
                <a:latin typeface="Calibri" pitchFamily="34" charset="0"/>
              </a:rPr>
              <a:t>perspectiva da </a:t>
            </a:r>
            <a:r>
              <a:rPr lang="pt-BR" sz="1400" dirty="0" err="1" smtClean="0">
                <a:solidFill>
                  <a:schemeClr val="tx1"/>
                </a:solidFill>
                <a:latin typeface="Calibri" pitchFamily="34" charset="0"/>
              </a:rPr>
              <a:t>linguaxe</a:t>
            </a:r>
            <a:r>
              <a:rPr lang="pt-BR" sz="1400" dirty="0" smtClean="0">
                <a:solidFill>
                  <a:schemeClr val="tx1"/>
                </a:solidFill>
                <a:latin typeface="Calibri" pitchFamily="34" charset="0"/>
              </a:rPr>
              <a:t> escrita e </a:t>
            </a:r>
            <a:r>
              <a:rPr lang="pt-BR" sz="1400" dirty="0" err="1" smtClean="0">
                <a:solidFill>
                  <a:schemeClr val="tx1"/>
                </a:solidFill>
                <a:latin typeface="Calibri" pitchFamily="34" charset="0"/>
              </a:rPr>
              <a:t>icónica</a:t>
            </a:r>
            <a:r>
              <a:rPr lang="pt-BR" sz="1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>
              <a:buNone/>
            </a:pPr>
            <a:endParaRPr lang="es-ES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0">
              <a:buFont typeface="Courier New" pitchFamily="49" charset="0"/>
              <a:buChar char="o"/>
            </a:pPr>
            <a:endParaRPr lang="es-ES" sz="14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4</a:t>
            </a:fld>
            <a:endParaRPr lang="en"/>
          </a:p>
        </p:txBody>
      </p:sp>
      <p:sp>
        <p:nvSpPr>
          <p:cNvPr id="6" name="5 Rectángulo"/>
          <p:cNvSpPr/>
          <p:nvPr/>
        </p:nvSpPr>
        <p:spPr>
          <a:xfrm>
            <a:off x="142844" y="3929072"/>
            <a:ext cx="61436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gl-ES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Persoas destinatarias:</a:t>
            </a:r>
            <a:r>
              <a:rPr lang="gl-E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As xornadas </a:t>
            </a:r>
            <a:r>
              <a:rPr lang="gl-ES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estann</a:t>
            </a:r>
            <a:r>
              <a:rPr lang="gl-E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abertas ao público en xeral, pero preferentemente a poboación adolescente, asociacións e federacións deportivas.</a:t>
            </a:r>
            <a:endParaRPr lang="es-ES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endParaRPr lang="es-ES" b="1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gl-ES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Temporalización</a:t>
            </a:r>
            <a:r>
              <a:rPr lang="gl-ES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gl-E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 prazo de execución é de 12 meses. Darán </a:t>
            </a:r>
            <a:r>
              <a:rPr lang="gl-ES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comenzo</a:t>
            </a:r>
            <a:r>
              <a:rPr lang="gl-ES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en decembro 2017.</a:t>
            </a:r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sldNum" idx="4294967295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5</a:t>
            </a:fld>
            <a:endParaRPr lang="en"/>
          </a:p>
        </p:txBody>
      </p:sp>
      <p:pic>
        <p:nvPicPr>
          <p:cNvPr id="7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72"/>
            <a:ext cx="2952758" cy="420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571472" y="4620280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3"/>
              </a:rPr>
              <a:t>Trailer</a:t>
            </a:r>
            <a:r>
              <a:rPr lang="es-ES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3"/>
              </a:rPr>
              <a:t>:    https://www.youtube.com/watch?v=R7uXG9C8vs0</a:t>
            </a:r>
            <a:endParaRPr lang="es-ES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  <a:hlinkClick r:id="rId5"/>
            </a:endParaRPr>
          </a:p>
          <a:p>
            <a:pPr lvl="0" algn="ctr"/>
            <a:r>
              <a:rPr lang="es-ES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5"/>
              </a:rPr>
              <a:t>http://www.contraoselementos.gal/</a:t>
            </a:r>
            <a:endParaRPr lang="es-E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714744" y="571486"/>
            <a:ext cx="25003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 smtClean="0">
                <a:latin typeface="Calibri" pitchFamily="34" charset="0"/>
                <a:cs typeface="Arial" pitchFamily="34" charset="0"/>
              </a:rPr>
              <a:t>Nos </a:t>
            </a:r>
            <a:r>
              <a:rPr lang="es-ES" dirty="0" err="1" smtClean="0">
                <a:latin typeface="Calibri" pitchFamily="34" charset="0"/>
                <a:cs typeface="Arial" pitchFamily="34" charset="0"/>
              </a:rPr>
              <a:t>videoforum</a:t>
            </a:r>
            <a:r>
              <a:rPr lang="es-ES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Arial" pitchFamily="34" charset="0"/>
              </a:rPr>
              <a:t>empregarase</a:t>
            </a:r>
            <a:r>
              <a:rPr lang="es-ES" dirty="0" smtClean="0">
                <a:latin typeface="Calibri" pitchFamily="34" charset="0"/>
                <a:cs typeface="Arial" pitchFamily="34" charset="0"/>
              </a:rPr>
              <a:t> como material audiovisual </a:t>
            </a:r>
            <a:r>
              <a:rPr lang="es-ES" b="1" dirty="0" smtClean="0">
                <a:latin typeface="Calibri" pitchFamily="34" charset="0"/>
                <a:cs typeface="Arial" pitchFamily="34" charset="0"/>
              </a:rPr>
              <a:t>“Contra os elementos”</a:t>
            </a:r>
          </a:p>
          <a:p>
            <a:pPr lvl="0"/>
            <a:r>
              <a:rPr lang="es-ES" b="1" dirty="0" smtClean="0">
                <a:latin typeface="Calibri" pitchFamily="34" charset="0"/>
                <a:cs typeface="Arial" pitchFamily="34" charset="0"/>
              </a:rPr>
              <a:t> (60 min) </a:t>
            </a:r>
          </a:p>
          <a:p>
            <a:pPr lvl="0"/>
            <a:r>
              <a:rPr lang="es-ES" dirty="0" smtClean="0">
                <a:latin typeface="Calibri" pitchFamily="34" charset="0"/>
                <a:cs typeface="Arial" pitchFamily="34" charset="0"/>
              </a:rPr>
              <a:t>documental sobre o deporte </a:t>
            </a:r>
            <a:r>
              <a:rPr lang="es-ES" dirty="0" err="1" smtClean="0">
                <a:latin typeface="Calibri" pitchFamily="34" charset="0"/>
                <a:cs typeface="Arial" pitchFamily="34" charset="0"/>
              </a:rPr>
              <a:t>feminino</a:t>
            </a:r>
            <a:r>
              <a:rPr lang="es-ES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Arial" pitchFamily="34" charset="0"/>
              </a:rPr>
              <a:t>na</a:t>
            </a:r>
            <a:r>
              <a:rPr lang="es-ES" dirty="0" smtClean="0">
                <a:latin typeface="Calibri" pitchFamily="34" charset="0"/>
                <a:cs typeface="Arial" pitchFamily="34" charset="0"/>
              </a:rPr>
              <a:t> provincia editado </a:t>
            </a:r>
            <a:r>
              <a:rPr lang="es-ES" dirty="0" err="1" smtClean="0">
                <a:latin typeface="Calibri" pitchFamily="34" charset="0"/>
                <a:cs typeface="Arial" pitchFamily="34" charset="0"/>
              </a:rPr>
              <a:t>pola</a:t>
            </a:r>
            <a:r>
              <a:rPr lang="es-ES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Arial" pitchFamily="34" charset="0"/>
              </a:rPr>
              <a:t>Deputación</a:t>
            </a:r>
            <a:r>
              <a:rPr lang="es-ES" dirty="0" smtClean="0">
                <a:latin typeface="Calibri" pitchFamily="34" charset="0"/>
                <a:cs typeface="Arial" pitchFamily="34" charset="0"/>
              </a:rPr>
              <a:t> no ano 2016.</a:t>
            </a:r>
          </a:p>
          <a:p>
            <a:pPr lvl="0"/>
            <a:endParaRPr lang="es-ES" dirty="0" smtClean="0">
              <a:latin typeface="Calibri" pitchFamily="34" charset="0"/>
              <a:cs typeface="Arial" pitchFamily="34" charset="0"/>
            </a:endParaRPr>
          </a:p>
          <a:p>
            <a:pPr lvl="0"/>
            <a:endParaRPr lang="es-ES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714744" y="2214560"/>
            <a:ext cx="264320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Calibri" pitchFamily="34" charset="0"/>
                <a:cs typeface="Arial" pitchFamily="34" charset="0"/>
              </a:rPr>
              <a:t>O documental </a:t>
            </a:r>
            <a:r>
              <a:rPr lang="es-ES" dirty="0" err="1" smtClean="0">
                <a:latin typeface="Calibri" pitchFamily="34" charset="0"/>
                <a:cs typeface="Arial" pitchFamily="34" charset="0"/>
              </a:rPr>
              <a:t>desenvólvese</a:t>
            </a:r>
            <a:r>
              <a:rPr lang="es-ES" dirty="0" smtClean="0">
                <a:latin typeface="Calibri" pitchFamily="34" charset="0"/>
                <a:cs typeface="Arial" pitchFamily="34" charset="0"/>
              </a:rPr>
              <a:t> en </a:t>
            </a:r>
            <a:r>
              <a:rPr lang="es-ES" b="1" dirty="0" smtClean="0">
                <a:latin typeface="Calibri" pitchFamily="34" charset="0"/>
                <a:cs typeface="Arial" pitchFamily="34" charset="0"/>
              </a:rPr>
              <a:t>5 partes </a:t>
            </a:r>
            <a:r>
              <a:rPr lang="es-ES" b="1" dirty="0" err="1" smtClean="0">
                <a:latin typeface="Calibri" pitchFamily="34" charset="0"/>
                <a:cs typeface="Arial" pitchFamily="34" charset="0"/>
              </a:rPr>
              <a:t>ou</a:t>
            </a:r>
            <a:r>
              <a:rPr lang="es-ES" b="1" dirty="0" smtClean="0">
                <a:latin typeface="Calibri" pitchFamily="34" charset="0"/>
                <a:cs typeface="Arial" pitchFamily="34" charset="0"/>
              </a:rPr>
              <a:t> capítulos:</a:t>
            </a:r>
          </a:p>
          <a:p>
            <a:r>
              <a:rPr lang="es-ES" b="1" u="sng" dirty="0" err="1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  <a:hlinkClick r:id="rId5"/>
              </a:rPr>
              <a:t>Lume</a:t>
            </a:r>
            <a:endParaRPr lang="es-ES" b="1" u="sng" dirty="0" smtClean="0">
              <a:solidFill>
                <a:srgbClr val="0070C0"/>
              </a:solidFill>
              <a:latin typeface="Calibri" pitchFamily="34" charset="0"/>
              <a:cs typeface="Arial" pitchFamily="34" charset="0"/>
              <a:hlinkClick r:id="rId5"/>
            </a:endParaRPr>
          </a:p>
          <a:p>
            <a:r>
              <a:rPr lang="es-ES" b="1" u="sng" dirty="0" err="1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  <a:hlinkClick r:id="rId5"/>
              </a:rPr>
              <a:t>Auga</a:t>
            </a:r>
            <a:endParaRPr lang="es-ES" b="1" u="sng" dirty="0" smtClean="0">
              <a:solidFill>
                <a:srgbClr val="0070C0"/>
              </a:solidFill>
              <a:latin typeface="Calibri" pitchFamily="34" charset="0"/>
              <a:cs typeface="Arial" pitchFamily="34" charset="0"/>
              <a:hlinkClick r:id="rId5"/>
            </a:endParaRPr>
          </a:p>
          <a:p>
            <a:r>
              <a:rPr lang="es-ES" b="1" u="sng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  <a:hlinkClick r:id="rId5"/>
              </a:rPr>
              <a:t>Terra</a:t>
            </a:r>
          </a:p>
          <a:p>
            <a:r>
              <a:rPr lang="es-ES" b="1" u="sng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  <a:hlinkClick r:id="rId5"/>
              </a:rPr>
              <a:t>A</a:t>
            </a:r>
            <a:r>
              <a:rPr lang="es-ES" b="1" u="sng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ire</a:t>
            </a:r>
          </a:p>
          <a:p>
            <a:r>
              <a:rPr lang="es-ES" b="1" u="sng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  <a:hlinkClick r:id="rId5"/>
              </a:rPr>
              <a:t>Futuro</a:t>
            </a:r>
            <a:endParaRPr lang="es-ES" u="sng" dirty="0" smtClean="0">
              <a:solidFill>
                <a:srgbClr val="0070C0"/>
              </a:solidFill>
              <a:latin typeface="Calibri" pitchFamily="34" charset="0"/>
              <a:cs typeface="Arial" pitchFamily="34" charset="0"/>
              <a:hlinkClick r:id="rId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6</a:t>
            </a:fld>
            <a:endParaRPr lang="en"/>
          </a:p>
        </p:txBody>
      </p:sp>
      <p:sp>
        <p:nvSpPr>
          <p:cNvPr id="11" name="Shape 101"/>
          <p:cNvSpPr txBox="1">
            <a:spLocks/>
          </p:cNvSpPr>
          <p:nvPr/>
        </p:nvSpPr>
        <p:spPr>
          <a:xfrm>
            <a:off x="500034" y="857238"/>
            <a:ext cx="5643602" cy="30765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Lato Hairline"/>
              <a:buNone/>
              <a:tabLst/>
              <a:defRPr/>
            </a:pPr>
            <a:r>
              <a:rPr kumimoji="0" lang="es-E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Sinopse</a:t>
            </a:r>
            <a:r>
              <a:rPr kumimoji="0" lang="es-E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:</a:t>
            </a:r>
            <a:r>
              <a:rPr kumimoji="0" lang="es-E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 ”Contra os elementos" é un documental que </a:t>
            </a:r>
            <a:r>
              <a:rPr kumimoji="0" lang="es-E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pretende visualizar o deporte </a:t>
            </a:r>
            <a:r>
              <a:rPr kumimoji="0" lang="es-E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feminino</a:t>
            </a:r>
            <a:r>
              <a:rPr kumimoji="0" lang="es-E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 </a:t>
            </a:r>
            <a:r>
              <a:rPr kumimoji="0" lang="es-E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na</a:t>
            </a:r>
            <a:r>
              <a:rPr kumimoji="0" lang="es-E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 provincia da Coruña </a:t>
            </a:r>
            <a:r>
              <a:rPr kumimoji="0" lang="es-E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amosando</a:t>
            </a:r>
            <a:r>
              <a:rPr kumimoji="0" lang="es-E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 a </a:t>
            </a:r>
            <a:r>
              <a:rPr kumimoji="0" lang="es-E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realidade</a:t>
            </a:r>
            <a:r>
              <a:rPr kumimoji="0" lang="es-E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 das deportistas galegas, </a:t>
            </a:r>
            <a:r>
              <a:rPr kumimoji="0" lang="es-E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reivindicar a </a:t>
            </a:r>
            <a:r>
              <a:rPr kumimoji="0" lang="es-E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proxección</a:t>
            </a:r>
            <a:r>
              <a:rPr kumimoji="0" lang="es-E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 </a:t>
            </a:r>
            <a:r>
              <a:rPr kumimoji="0" lang="es-E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deportiva das deportistas de elite e </a:t>
            </a:r>
            <a:r>
              <a:rPr kumimoji="0" lang="es-E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apoiar</a:t>
            </a:r>
            <a:r>
              <a:rPr kumimoji="0" lang="es-E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 os deportes minoritarios e de base</a:t>
            </a:r>
            <a:r>
              <a:rPr kumimoji="0" lang="es-E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, </a:t>
            </a:r>
            <a:r>
              <a:rPr kumimoji="0" lang="es-E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axudar</a:t>
            </a:r>
            <a:r>
              <a:rPr kumimoji="0" lang="es-E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 a </a:t>
            </a:r>
            <a:r>
              <a:rPr kumimoji="0" lang="es-E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crear </a:t>
            </a:r>
            <a:r>
              <a:rPr kumimoji="0" lang="es-E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iconas</a:t>
            </a:r>
            <a:r>
              <a:rPr kumimoji="0" lang="es-E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 </a:t>
            </a:r>
            <a:r>
              <a:rPr kumimoji="0" lang="es-E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femininas</a:t>
            </a:r>
            <a:r>
              <a:rPr kumimoji="0" lang="es-E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 </a:t>
            </a:r>
            <a:r>
              <a:rPr kumimoji="0" lang="es-E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que </a:t>
            </a:r>
            <a:r>
              <a:rPr kumimoji="0" lang="es-E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sexan</a:t>
            </a:r>
            <a:r>
              <a:rPr kumimoji="0" lang="es-E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 referentes para o </a:t>
            </a:r>
            <a:r>
              <a:rPr kumimoji="0" lang="es-E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fomento da práctica </a:t>
            </a:r>
            <a:r>
              <a:rPr kumimoji="0" lang="es-E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deportiva entre as mulleres en </a:t>
            </a:r>
            <a:r>
              <a:rPr kumimoji="0" lang="es-E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igualdade</a:t>
            </a:r>
            <a:r>
              <a:rPr kumimoji="0" lang="es-E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 de oportunidades, rachando estereotipos de </a:t>
            </a:r>
            <a:r>
              <a:rPr kumimoji="0" lang="es-E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xénero</a:t>
            </a:r>
            <a:r>
              <a:rPr kumimoji="0" lang="es-E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 </a:t>
            </a:r>
            <a:r>
              <a:rPr kumimoji="0" lang="es-E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impostos</a:t>
            </a:r>
            <a:r>
              <a:rPr kumimoji="0" lang="es-E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 </a:t>
            </a:r>
            <a:r>
              <a:rPr kumimoji="0" lang="es-E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na</a:t>
            </a:r>
            <a:r>
              <a:rPr kumimoji="0" lang="es-E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 </a:t>
            </a:r>
            <a:r>
              <a:rPr kumimoji="0" lang="es-E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sociedade</a:t>
            </a:r>
            <a:r>
              <a:rPr kumimoji="0" lang="es-E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ato Hairline"/>
                <a:cs typeface="Arial" pitchFamily="34" charset="0"/>
                <a:sym typeface="Lato Hairline"/>
              </a:rPr>
              <a:t>.</a:t>
            </a:r>
            <a:endParaRPr kumimoji="0" lang="en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 Hairline"/>
              <a:ea typeface="Lato Hairline"/>
              <a:cs typeface="Lato Hairline"/>
              <a:sym typeface="Lato Hairli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7</a:t>
            </a:fld>
            <a:endParaRPr lang="en"/>
          </a:p>
        </p:txBody>
      </p:sp>
      <p:sp>
        <p:nvSpPr>
          <p:cNvPr id="7" name="6 Rectángulo"/>
          <p:cNvSpPr/>
          <p:nvPr/>
        </p:nvSpPr>
        <p:spPr>
          <a:xfrm>
            <a:off x="428596" y="71420"/>
            <a:ext cx="6858048" cy="4795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LUME: </a:t>
            </a:r>
            <a:r>
              <a:rPr lang="es-ES" dirty="0" err="1" smtClean="0">
                <a:latin typeface="Calibri" pitchFamily="34" charset="0"/>
                <a:cs typeface="Arial" pitchFamily="34" charset="0"/>
              </a:rPr>
              <a:t>adicado</a:t>
            </a:r>
            <a:r>
              <a:rPr lang="es-ES" dirty="0" smtClean="0">
                <a:latin typeface="Calibri" pitchFamily="34" charset="0"/>
                <a:cs typeface="Arial" pitchFamily="34" charset="0"/>
              </a:rPr>
              <a:t> a </a:t>
            </a:r>
            <a:r>
              <a:rPr lang="es-ES" dirty="0" err="1" smtClean="0">
                <a:latin typeface="Calibri" pitchFamily="34" charset="0"/>
                <a:cs typeface="Arial" pitchFamily="34" charset="0"/>
              </a:rPr>
              <a:t>forza</a:t>
            </a:r>
            <a:r>
              <a:rPr lang="es-ES" dirty="0" smtClean="0">
                <a:latin typeface="Calibri" pitchFamily="34" charset="0"/>
                <a:cs typeface="Arial" pitchFamily="34" charset="0"/>
              </a:rPr>
              <a:t> física e a </a:t>
            </a:r>
            <a:r>
              <a:rPr lang="es-ES" dirty="0" err="1" smtClean="0">
                <a:latin typeface="Calibri" pitchFamily="34" charset="0"/>
                <a:cs typeface="Arial" pitchFamily="34" charset="0"/>
              </a:rPr>
              <a:t>vontade</a:t>
            </a:r>
            <a:r>
              <a:rPr lang="es-ES" dirty="0" smtClean="0">
                <a:latin typeface="Calibri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es-ES" dirty="0" smtClean="0">
                <a:latin typeface="Calibri" pitchFamily="34" charset="0"/>
                <a:cs typeface="Arial" pitchFamily="34" charset="0"/>
              </a:rPr>
              <a:t>MARTA BRAÑAS (Boxeo)</a:t>
            </a:r>
          </a:p>
          <a:p>
            <a:pPr algn="ctr"/>
            <a:r>
              <a:rPr lang="es-ES" dirty="0" smtClean="0">
                <a:latin typeface="Calibri" pitchFamily="34" charset="0"/>
                <a:cs typeface="Arial" pitchFamily="34" charset="0"/>
              </a:rPr>
              <a:t>MÓNICA CASTELO (Rugby)</a:t>
            </a:r>
          </a:p>
          <a:p>
            <a:pPr algn="ctr"/>
            <a:endParaRPr lang="es-ES" dirty="0" smtClean="0">
              <a:latin typeface="Calibri" pitchFamily="34" charset="0"/>
              <a:cs typeface="Arial" pitchFamily="34" charset="0"/>
            </a:endParaRPr>
          </a:p>
          <a:p>
            <a:r>
              <a:rPr lang="es-ES" b="1" dirty="0" smtClean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TERRA</a:t>
            </a:r>
            <a:r>
              <a:rPr lang="es-ES" b="1" dirty="0" smtClean="0">
                <a:latin typeface="Calibri" pitchFamily="34" charset="0"/>
                <a:cs typeface="Arial" pitchFamily="34" charset="0"/>
              </a:rPr>
              <a:t>: </a:t>
            </a:r>
            <a:r>
              <a:rPr lang="es-ES" dirty="0" err="1" smtClean="0">
                <a:latin typeface="Calibri" pitchFamily="34" charset="0"/>
                <a:cs typeface="Arial" pitchFamily="34" charset="0"/>
              </a:rPr>
              <a:t>adicado</a:t>
            </a:r>
            <a:r>
              <a:rPr lang="es-ES" dirty="0" smtClean="0">
                <a:latin typeface="Calibri" pitchFamily="34" charset="0"/>
                <a:cs typeface="Arial" pitchFamily="34" charset="0"/>
              </a:rPr>
              <a:t> a resistencia física e mental.</a:t>
            </a:r>
          </a:p>
          <a:p>
            <a:pPr algn="ctr"/>
            <a:r>
              <a:rPr lang="es-ES" dirty="0" smtClean="0">
                <a:latin typeface="Calibri" pitchFamily="34" charset="0"/>
                <a:cs typeface="Arial" pitchFamily="34" charset="0"/>
              </a:rPr>
              <a:t>VERÓ BOQUETE (Fútbol)</a:t>
            </a:r>
          </a:p>
          <a:p>
            <a:pPr algn="ctr"/>
            <a:r>
              <a:rPr lang="es-ES" dirty="0" smtClean="0">
                <a:latin typeface="Calibri" pitchFamily="34" charset="0"/>
                <a:cs typeface="Arial" pitchFamily="34" charset="0"/>
              </a:rPr>
              <a:t>PAULA MAYOBRE (Atletismo)</a:t>
            </a:r>
          </a:p>
          <a:p>
            <a:pPr algn="ctr"/>
            <a:endParaRPr lang="es-ES" dirty="0" smtClean="0">
              <a:latin typeface="Calibri" pitchFamily="34" charset="0"/>
              <a:cs typeface="Arial" pitchFamily="34" charset="0"/>
            </a:endParaRPr>
          </a:p>
          <a:p>
            <a:r>
              <a:rPr lang="es-ES" b="1" dirty="0" smtClean="0">
                <a:solidFill>
                  <a:srgbClr val="00B0F0"/>
                </a:solidFill>
                <a:latin typeface="Calibri" pitchFamily="34" charset="0"/>
                <a:cs typeface="Arial" pitchFamily="34" charset="0"/>
              </a:rPr>
              <a:t>AUGA: </a:t>
            </a:r>
            <a:r>
              <a:rPr lang="es-ES" dirty="0" smtClean="0">
                <a:latin typeface="Calibri" pitchFamily="34" charset="0"/>
                <a:cs typeface="Arial" pitchFamily="34" charset="0"/>
              </a:rPr>
              <a:t>trata o equilibrio e a orientación.</a:t>
            </a:r>
          </a:p>
          <a:p>
            <a:pPr algn="ctr"/>
            <a:r>
              <a:rPr lang="es-ES" dirty="0" smtClean="0">
                <a:latin typeface="Calibri" pitchFamily="34" charset="0"/>
                <a:cs typeface="Arial" pitchFamily="34" charset="0"/>
              </a:rPr>
              <a:t>SOFÍA TORO (Vela)</a:t>
            </a:r>
          </a:p>
          <a:p>
            <a:pPr algn="ctr"/>
            <a:r>
              <a:rPr lang="es-ES" dirty="0" smtClean="0">
                <a:latin typeface="Calibri" pitchFamily="34" charset="0"/>
                <a:cs typeface="Arial" pitchFamily="34" charset="0"/>
              </a:rPr>
              <a:t>ISABEL GUNDÍN (Surf)</a:t>
            </a:r>
          </a:p>
          <a:p>
            <a:pPr algn="ctr"/>
            <a:r>
              <a:rPr lang="es-ES" dirty="0" smtClean="0">
                <a:latin typeface="Calibri" pitchFamily="34" charset="0"/>
                <a:cs typeface="Arial" pitchFamily="34" charset="0"/>
              </a:rPr>
              <a:t>RUTH BALLESTEROS (Natación)</a:t>
            </a:r>
          </a:p>
          <a:p>
            <a:pPr algn="ctr"/>
            <a:endParaRPr lang="es-ES" dirty="0" smtClean="0">
              <a:latin typeface="Calibri" pitchFamily="34" charset="0"/>
              <a:cs typeface="Arial" pitchFamily="34" charset="0"/>
            </a:endParaRPr>
          </a:p>
          <a:p>
            <a:r>
              <a:rPr lang="es-ES" b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AIRE: </a:t>
            </a:r>
            <a:r>
              <a:rPr lang="es-ES" dirty="0" err="1" smtClean="0">
                <a:latin typeface="Calibri" pitchFamily="34" charset="0"/>
                <a:cs typeface="Arial" pitchFamily="34" charset="0"/>
              </a:rPr>
              <a:t>adicado</a:t>
            </a:r>
            <a:r>
              <a:rPr lang="es-ES" dirty="0" smtClean="0">
                <a:latin typeface="Calibri" pitchFamily="34" charset="0"/>
                <a:cs typeface="Arial" pitchFamily="34" charset="0"/>
              </a:rPr>
              <a:t> á </a:t>
            </a:r>
            <a:r>
              <a:rPr lang="es-ES" dirty="0" err="1" smtClean="0">
                <a:latin typeface="Calibri" pitchFamily="34" charset="0"/>
                <a:cs typeface="Arial" pitchFamily="34" charset="0"/>
              </a:rPr>
              <a:t>habilidade</a:t>
            </a:r>
            <a:r>
              <a:rPr lang="es-ES" dirty="0" smtClean="0">
                <a:latin typeface="Calibri" pitchFamily="34" charset="0"/>
                <a:cs typeface="Arial" pitchFamily="34" charset="0"/>
              </a:rPr>
              <a:t>, control e  destreza. </a:t>
            </a:r>
          </a:p>
          <a:p>
            <a:pPr algn="ctr"/>
            <a:r>
              <a:rPr lang="es-ES" dirty="0" smtClean="0">
                <a:latin typeface="Calibri" pitchFamily="34" charset="0"/>
                <a:cs typeface="Arial" pitchFamily="34" charset="0"/>
              </a:rPr>
              <a:t>MARI CARMEN GARCÍA GÓMEZ (Parapente)</a:t>
            </a:r>
          </a:p>
          <a:p>
            <a:pPr algn="ctr"/>
            <a:r>
              <a:rPr lang="es-ES" dirty="0" smtClean="0">
                <a:latin typeface="Calibri" pitchFamily="34" charset="0"/>
                <a:cs typeface="Arial" pitchFamily="34" charset="0"/>
              </a:rPr>
              <a:t>MAITE REIMONDO (Parapente)</a:t>
            </a:r>
          </a:p>
          <a:p>
            <a:pPr algn="ctr"/>
            <a:r>
              <a:rPr lang="es-ES" dirty="0" smtClean="0">
                <a:latin typeface="Calibri" pitchFamily="34" charset="0"/>
                <a:cs typeface="Arial" pitchFamily="34" charset="0"/>
              </a:rPr>
              <a:t>ELENA GONZÁLEZ ARIAS (</a:t>
            </a:r>
            <a:r>
              <a:rPr lang="es-ES" dirty="0" err="1" smtClean="0">
                <a:latin typeface="Calibri" pitchFamily="34" charset="0"/>
                <a:cs typeface="Arial" pitchFamily="34" charset="0"/>
              </a:rPr>
              <a:t>Ximnasia</a:t>
            </a:r>
            <a:r>
              <a:rPr lang="es-ES" dirty="0" smtClean="0">
                <a:latin typeface="Calibri" pitchFamily="34" charset="0"/>
                <a:cs typeface="Arial" pitchFamily="34" charset="0"/>
              </a:rPr>
              <a:t> rítmica)</a:t>
            </a:r>
          </a:p>
          <a:p>
            <a:pPr algn="ctr"/>
            <a:r>
              <a:rPr lang="es-ES" dirty="0" smtClean="0">
                <a:latin typeface="Calibri" pitchFamily="34" charset="0"/>
                <a:cs typeface="Arial" pitchFamily="34" charset="0"/>
              </a:rPr>
              <a:t>THAIS PAZOS POSE(</a:t>
            </a:r>
            <a:r>
              <a:rPr lang="es-ES" dirty="0" err="1" smtClean="0">
                <a:latin typeface="Calibri" pitchFamily="34" charset="0"/>
                <a:cs typeface="Arial" pitchFamily="34" charset="0"/>
              </a:rPr>
              <a:t>Ximnasia</a:t>
            </a:r>
            <a:r>
              <a:rPr lang="es-ES" dirty="0" smtClean="0">
                <a:latin typeface="Calibri" pitchFamily="34" charset="0"/>
                <a:cs typeface="Arial" pitchFamily="34" charset="0"/>
              </a:rPr>
              <a:t> rítmica)</a:t>
            </a:r>
          </a:p>
          <a:p>
            <a:pPr algn="ctr"/>
            <a:r>
              <a:rPr lang="es-ES" dirty="0" smtClean="0">
                <a:latin typeface="Calibri" pitchFamily="34" charset="0"/>
                <a:cs typeface="Arial" pitchFamily="34" charset="0"/>
              </a:rPr>
              <a:t>ALICIA SADIA SEOANE (</a:t>
            </a:r>
            <a:r>
              <a:rPr lang="es-ES" dirty="0" err="1" smtClean="0">
                <a:latin typeface="Calibri" pitchFamily="34" charset="0"/>
                <a:cs typeface="Arial" pitchFamily="34" charset="0"/>
              </a:rPr>
              <a:t>Ximnasia</a:t>
            </a:r>
            <a:r>
              <a:rPr lang="es-ES" dirty="0" smtClean="0">
                <a:latin typeface="Calibri" pitchFamily="34" charset="0"/>
                <a:cs typeface="Arial" pitchFamily="34" charset="0"/>
              </a:rPr>
              <a:t> rítmica)</a:t>
            </a:r>
          </a:p>
          <a:p>
            <a:pPr algn="ctr"/>
            <a:endParaRPr lang="es-ES" dirty="0" smtClean="0">
              <a:latin typeface="Calibri" pitchFamily="34" charset="0"/>
              <a:cs typeface="Arial" pitchFamily="34" charset="0"/>
            </a:endParaRPr>
          </a:p>
          <a:p>
            <a:r>
              <a:rPr lang="es-ES" b="1" dirty="0" smtClean="0">
                <a:solidFill>
                  <a:srgbClr val="930B8D"/>
                </a:solidFill>
                <a:latin typeface="Calibri" pitchFamily="34" charset="0"/>
                <a:cs typeface="Arial" pitchFamily="34" charset="0"/>
              </a:rPr>
              <a:t>FUTURO</a:t>
            </a:r>
            <a:r>
              <a:rPr lang="es-ES" dirty="0" smtClean="0">
                <a:latin typeface="Calibri" pitchFamily="34" charset="0"/>
                <a:cs typeface="Arial" pitchFamily="34" charset="0"/>
              </a:rPr>
              <a:t> directrices para entender e combatir o problema do </a:t>
            </a:r>
            <a:r>
              <a:rPr lang="es-ES" dirty="0" err="1" smtClean="0">
                <a:latin typeface="Calibri" pitchFamily="34" charset="0"/>
                <a:cs typeface="Arial" pitchFamily="34" charset="0"/>
              </a:rPr>
              <a:t>xénero</a:t>
            </a:r>
            <a:r>
              <a:rPr lang="es-ES" dirty="0" smtClean="0">
                <a:latin typeface="Calibri" pitchFamily="34" charset="0"/>
                <a:cs typeface="Arial" pitchFamily="34" charset="0"/>
              </a:rPr>
              <a:t> no deporte.</a:t>
            </a:r>
          </a:p>
          <a:p>
            <a:pPr algn="ctr"/>
            <a:r>
              <a:rPr lang="es-ES" dirty="0" smtClean="0">
                <a:latin typeface="Calibri" pitchFamily="34" charset="0"/>
                <a:cs typeface="Arial" pitchFamily="34" charset="0"/>
              </a:rPr>
              <a:t>MARÍA JOSÉ MOSQUERA ( profesora </a:t>
            </a:r>
            <a:r>
              <a:rPr lang="es-ES" dirty="0" err="1" smtClean="0">
                <a:latin typeface="Calibri" pitchFamily="34" charset="0"/>
                <a:cs typeface="Arial" pitchFamily="34" charset="0"/>
              </a:rPr>
              <a:t>Socioloxía</a:t>
            </a:r>
            <a:r>
              <a:rPr lang="es-ES" dirty="0" smtClean="0">
                <a:latin typeface="Calibri" pitchFamily="34" charset="0"/>
                <a:cs typeface="Arial" pitchFamily="34" charset="0"/>
              </a:rPr>
              <a:t> da </a:t>
            </a:r>
            <a:r>
              <a:rPr lang="es-ES" dirty="0" err="1" smtClean="0">
                <a:latin typeface="Calibri" pitchFamily="34" charset="0"/>
                <a:cs typeface="Arial" pitchFamily="34" charset="0"/>
              </a:rPr>
              <a:t>Actividade</a:t>
            </a:r>
            <a:r>
              <a:rPr lang="es-ES" dirty="0" smtClean="0">
                <a:latin typeface="Calibri" pitchFamily="34" charset="0"/>
                <a:cs typeface="Arial" pitchFamily="34" charset="0"/>
              </a:rPr>
              <a:t> Física e do Deporte UDC)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8</a:t>
            </a:fld>
            <a:endParaRPr lang="en"/>
          </a:p>
        </p:txBody>
      </p:sp>
      <p:pic>
        <p:nvPicPr>
          <p:cNvPr id="5" name="4 Imagen" descr="J:\2. IGUALDADE DE XÉNERO\2. PROGRAMAS, ACTIVIDADES E CONCURSOS\ANUALIDADE 2016\PROXECTO-MULLER E DEPORTE 16\Xustificación y memoria\FOTOS\Making Of ContraOsElementos\05_ContraOsElementos_MO_foto_EvaAlons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24"/>
            <a:ext cx="278608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J:\2. IGUALDADE DE XÉNERO\2. PROGRAMAS, ACTIVIDADES E CONCURSOS\ANUALIDADE 2016\PROXECTO-MULLER E DEPORTE 16\Xustificación y memoria\FOTOS\Fotogramas Foto Fixa\PaulaMayobre_Contra_os_Elementos_fotTER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500312"/>
            <a:ext cx="2660179" cy="1643068"/>
          </a:xfrm>
          <a:prstGeom prst="rect">
            <a:avLst/>
          </a:prstGeom>
          <a:noFill/>
        </p:spPr>
      </p:pic>
      <p:pic>
        <p:nvPicPr>
          <p:cNvPr id="7" name="Picture 5" descr="J:\2. IGUALDADE DE XÉNERO\2. PROGRAMAS, ACTIVIDADES E CONCURSOS\ANUALIDADE 2016\PROXECTO-MULLER E DEPORTE 16\Xustificación y memoria\FOTOS\Fotogramas Foto Fixa\VeroBoquete_Contra_os_Elementos_fotTER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500312"/>
            <a:ext cx="2841986" cy="1634126"/>
          </a:xfrm>
          <a:prstGeom prst="rect">
            <a:avLst/>
          </a:prstGeom>
          <a:noFill/>
        </p:spPr>
      </p:pic>
      <p:pic>
        <p:nvPicPr>
          <p:cNvPr id="8" name="Picture 6" descr="J:\2. IGUALDADE DE XÉNERO\2. PROGRAMAS, ACTIVIDADES E CONCURSOS\ANUALIDADE 2016\PROXECTO-MULLER E DEPORTE 16\Xustificación y memoria\FOTOS\Fotogramas Foto Fixa\SofiaToro_Contra_os_Elementos_fotAUGA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642924"/>
            <a:ext cx="2640655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548</Words>
  <PresentationFormat>Presentación en pantalla (16:9)</PresentationFormat>
  <Paragraphs>94</Paragraphs>
  <Slides>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Eglamour template</vt:lpstr>
      <vt:lpstr>CAMPAÑA DE DIFUSIÓN E DEBATE SOBRE O DEPORTE FEMININO NA PROVINCIA DA CORUÑA  CONQUISTA OS ELEMENTOS</vt:lpstr>
      <vt:lpstr>OBXECTO</vt:lpstr>
      <vt:lpstr>CONCELLOS PARTICIPANTES</vt:lpstr>
      <vt:lpstr>OBXECTIVOS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Eva Ovenza</dc:creator>
  <cp:lastModifiedBy>eva.ovenza</cp:lastModifiedBy>
  <cp:revision>17</cp:revision>
  <dcterms:modified xsi:type="dcterms:W3CDTF">2017-10-23T13:08:12Z</dcterms:modified>
</cp:coreProperties>
</file>