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69" r:id="rId4"/>
    <p:sldId id="284" r:id="rId5"/>
    <p:sldId id="259" r:id="rId6"/>
    <p:sldId id="264" r:id="rId7"/>
    <p:sldId id="261" r:id="rId8"/>
    <p:sldId id="285" r:id="rId9"/>
  </p:sldIdLst>
  <p:sldSz cx="9144000" cy="5143500" type="screen16x9"/>
  <p:notesSz cx="6669088" cy="987266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27FA4C52-CCD4-4BE5-9C46-8BFD0BEAC2F5}">
  <a:tblStyle styleId="{27FA4C52-CCD4-4BE5-9C46-8BFD0BEAC2F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126" autoAdjust="0"/>
    <p:restoredTop sz="94660"/>
  </p:normalViewPr>
  <p:slideViewPr>
    <p:cSldViewPr>
      <p:cViewPr varScale="1">
        <p:scale>
          <a:sx n="114" d="100"/>
          <a:sy n="114" d="100"/>
        </p:scale>
        <p:origin x="-114" y="-47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3D9DD-1FA6-4D0A-8FA6-74A2A084CA37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778250" y="93773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41B38-C2D4-4A0B-ADD4-9818207B403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42863" y="739775"/>
            <a:ext cx="6583362" cy="37036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har char="●"/>
              <a:defRPr sz="1100"/>
            </a:lvl1pPr>
            <a:lvl2pPr lvl="1">
              <a:spcBef>
                <a:spcPts val="0"/>
              </a:spcBef>
              <a:buChar char="○"/>
              <a:defRPr sz="1100"/>
            </a:lvl2pPr>
            <a:lvl3pPr lvl="2">
              <a:spcBef>
                <a:spcPts val="0"/>
              </a:spcBef>
              <a:buChar char="■"/>
              <a:defRPr sz="1100"/>
            </a:lvl3pPr>
            <a:lvl4pPr lvl="3">
              <a:spcBef>
                <a:spcPts val="0"/>
              </a:spcBef>
              <a:buChar char="●"/>
              <a:defRPr sz="1100"/>
            </a:lvl4pPr>
            <a:lvl5pPr lvl="4">
              <a:spcBef>
                <a:spcPts val="0"/>
              </a:spcBef>
              <a:buChar char="○"/>
              <a:defRPr sz="1100"/>
            </a:lvl5pPr>
            <a:lvl6pPr lvl="5">
              <a:spcBef>
                <a:spcPts val="0"/>
              </a:spcBef>
              <a:buChar char="■"/>
              <a:defRPr sz="1100"/>
            </a:lvl6pPr>
            <a:lvl7pPr lvl="6">
              <a:spcBef>
                <a:spcPts val="0"/>
              </a:spcBef>
              <a:buChar char="●"/>
              <a:defRPr sz="1100"/>
            </a:lvl7pPr>
            <a:lvl8pPr lvl="7">
              <a:spcBef>
                <a:spcPts val="0"/>
              </a:spcBef>
              <a:buChar char="○"/>
              <a:defRPr sz="1100"/>
            </a:lvl8pPr>
            <a:lvl9pPr lvl="8">
              <a:spcBef>
                <a:spcPts val="0"/>
              </a:spcBef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42863" y="739775"/>
            <a:ext cx="6583362" cy="37036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42863" y="739775"/>
            <a:ext cx="6583362" cy="37036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42863" y="739775"/>
            <a:ext cx="6583362" cy="37036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42863" y="739775"/>
            <a:ext cx="6583362" cy="37036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42863" y="739775"/>
            <a:ext cx="6583362" cy="37036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42863" y="739775"/>
            <a:ext cx="6583362" cy="37036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66909" y="4689515"/>
            <a:ext cx="5335270" cy="4442698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 descr="paint_transparent1.png"/>
          <p:cNvPicPr preferRelativeResize="0"/>
          <p:nvPr/>
        </p:nvPicPr>
        <p:blipFill rotWithShape="1">
          <a:blip r:embed="rId3">
            <a:alphaModFix/>
          </a:blip>
          <a:srcRect l="55211"/>
          <a:stretch/>
        </p:blipFill>
        <p:spPr>
          <a:xfrm>
            <a:off x="1" y="0"/>
            <a:ext cx="409567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3208125" y="3287225"/>
            <a:ext cx="5250300" cy="11598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r">
              <a:spcBef>
                <a:spcPts val="0"/>
              </a:spcBef>
              <a:buClr>
                <a:srgbClr val="FFFFFF"/>
              </a:buClr>
              <a:buSzPct val="100000"/>
              <a:buFont typeface="Lato Light"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 algn="r">
              <a:spcBef>
                <a:spcPts val="0"/>
              </a:spcBef>
              <a:buClr>
                <a:srgbClr val="FFFFFF"/>
              </a:buClr>
              <a:buSzPct val="100000"/>
              <a:buFont typeface="Lato Light"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 algn="r">
              <a:spcBef>
                <a:spcPts val="0"/>
              </a:spcBef>
              <a:buClr>
                <a:srgbClr val="FFFFFF"/>
              </a:buClr>
              <a:buSzPct val="100000"/>
              <a:buFont typeface="Lato Light"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 algn="r">
              <a:spcBef>
                <a:spcPts val="0"/>
              </a:spcBef>
              <a:buClr>
                <a:srgbClr val="FFFFFF"/>
              </a:buClr>
              <a:buSzPct val="100000"/>
              <a:buFont typeface="Lato Light"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 algn="r">
              <a:spcBef>
                <a:spcPts val="0"/>
              </a:spcBef>
              <a:buClr>
                <a:srgbClr val="FFFFFF"/>
              </a:buClr>
              <a:buSzPct val="100000"/>
              <a:buFont typeface="Lato Light"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 algn="r">
              <a:spcBef>
                <a:spcPts val="0"/>
              </a:spcBef>
              <a:buClr>
                <a:srgbClr val="FFFFFF"/>
              </a:buClr>
              <a:buSzPct val="100000"/>
              <a:buFont typeface="Lato Light"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 algn="r">
              <a:spcBef>
                <a:spcPts val="0"/>
              </a:spcBef>
              <a:buClr>
                <a:srgbClr val="FFFFFF"/>
              </a:buClr>
              <a:buSzPct val="100000"/>
              <a:buFont typeface="Lato Light"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 algn="r">
              <a:spcBef>
                <a:spcPts val="0"/>
              </a:spcBef>
              <a:buClr>
                <a:srgbClr val="FFFFFF"/>
              </a:buClr>
              <a:buSzPct val="100000"/>
              <a:buFont typeface="Lato Light"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 algn="r">
              <a:spcBef>
                <a:spcPts val="0"/>
              </a:spcBef>
              <a:buClr>
                <a:srgbClr val="FFFFFF"/>
              </a:buClr>
              <a:buSzPct val="100000"/>
              <a:buFont typeface="Lato Light"/>
              <a:defRPr sz="50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ub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hape 13" descr="paint_transparent4.png"/>
          <p:cNvPicPr preferRelativeResize="0"/>
          <p:nvPr/>
        </p:nvPicPr>
        <p:blipFill rotWithShape="1">
          <a:blip r:embed="rId3">
            <a:alphaModFix/>
          </a:blip>
          <a:srcRect r="49954"/>
          <a:stretch/>
        </p:blipFill>
        <p:spPr>
          <a:xfrm>
            <a:off x="4567925" y="0"/>
            <a:ext cx="4576075" cy="5143524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/>
          <p:nvPr/>
        </p:nvSpPr>
        <p:spPr>
          <a:xfrm>
            <a:off x="0" y="-150"/>
            <a:ext cx="53007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685800" y="2878750"/>
            <a:ext cx="3914700" cy="11598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rtl="0">
              <a:spcBef>
                <a:spcPts val="0"/>
              </a:spcBef>
              <a:buSzPct val="100000"/>
              <a:defRPr sz="4800"/>
            </a:lvl1pPr>
            <a:lvl2pPr lvl="1" rtl="0">
              <a:spcBef>
                <a:spcPts val="0"/>
              </a:spcBef>
              <a:buSzPct val="100000"/>
              <a:defRPr sz="4800"/>
            </a:lvl2pPr>
            <a:lvl3pPr lvl="2" rtl="0">
              <a:spcBef>
                <a:spcPts val="0"/>
              </a:spcBef>
              <a:buSzPct val="100000"/>
              <a:defRPr sz="4800"/>
            </a:lvl3pPr>
            <a:lvl4pPr lvl="3" rtl="0">
              <a:spcBef>
                <a:spcPts val="0"/>
              </a:spcBef>
              <a:buSzPct val="100000"/>
              <a:defRPr sz="4800"/>
            </a:lvl4pPr>
            <a:lvl5pPr lvl="4" rtl="0">
              <a:spcBef>
                <a:spcPts val="0"/>
              </a:spcBef>
              <a:buSzPct val="100000"/>
              <a:defRPr sz="4800"/>
            </a:lvl5pPr>
            <a:lvl6pPr lvl="5" rtl="0">
              <a:spcBef>
                <a:spcPts val="0"/>
              </a:spcBef>
              <a:buSzPct val="100000"/>
              <a:defRPr sz="4800"/>
            </a:lvl6pPr>
            <a:lvl7pPr lvl="6" rtl="0">
              <a:spcBef>
                <a:spcPts val="0"/>
              </a:spcBef>
              <a:buSzPct val="100000"/>
              <a:defRPr sz="4800"/>
            </a:lvl7pPr>
            <a:lvl8pPr lvl="7" rtl="0">
              <a:spcBef>
                <a:spcPts val="0"/>
              </a:spcBef>
              <a:buSzPct val="100000"/>
              <a:defRPr sz="4800"/>
            </a:lvl8pPr>
            <a:lvl9pPr lvl="8" rtl="0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685800" y="4135454"/>
            <a:ext cx="3914700" cy="784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buClr>
                <a:schemeClr val="dk2"/>
              </a:buClr>
              <a:buSzPct val="100000"/>
              <a:buNone/>
              <a:defRPr sz="1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+ 1 colum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Shape 22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Font typeface="Lato Hairline"/>
              <a:defRPr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>
              <a:spcBef>
                <a:spcPts val="0"/>
              </a:spcBef>
              <a:buFont typeface="Lato Hairline"/>
              <a:defRPr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>
              <a:spcBef>
                <a:spcPts val="0"/>
              </a:spcBef>
              <a:buFont typeface="Lato Hairline"/>
              <a:defRPr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>
              <a:spcBef>
                <a:spcPts val="0"/>
              </a:spcBef>
              <a:buFont typeface="Lato Hairline"/>
              <a:defRPr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>
              <a:spcBef>
                <a:spcPts val="0"/>
              </a:spcBef>
              <a:buFont typeface="Lato Hairline"/>
              <a:defRPr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>
              <a:spcBef>
                <a:spcPts val="0"/>
              </a:spcBef>
              <a:buFont typeface="Lato Hairline"/>
              <a:defRPr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>
              <a:spcBef>
                <a:spcPts val="0"/>
              </a:spcBef>
              <a:buFont typeface="Lato Hairline"/>
              <a:defRPr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>
              <a:spcBef>
                <a:spcPts val="0"/>
              </a:spcBef>
              <a:buFont typeface="Lato Hairline"/>
              <a:defRPr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>
              <a:spcBef>
                <a:spcPts val="0"/>
              </a:spcBef>
              <a:buFont typeface="Lato Hairline"/>
              <a:defRPr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Shape 27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2211825"/>
            <a:ext cx="2675100" cy="26379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600"/>
            </a:lvl1pPr>
            <a:lvl2pPr lvl="1">
              <a:spcBef>
                <a:spcPts val="0"/>
              </a:spcBef>
              <a:buSzPct val="100000"/>
              <a:defRPr sz="1600"/>
            </a:lvl2pPr>
            <a:lvl3pPr lvl="2">
              <a:spcBef>
                <a:spcPts val="0"/>
              </a:spcBef>
              <a:buSzPct val="100000"/>
              <a:defRPr sz="1600"/>
            </a:lvl3pPr>
            <a:lvl4pPr lvl="3">
              <a:spcBef>
                <a:spcPts val="0"/>
              </a:spcBef>
              <a:buSzPct val="100000"/>
              <a:defRPr sz="1600"/>
            </a:lvl4pPr>
            <a:lvl5pPr lvl="4">
              <a:spcBef>
                <a:spcPts val="0"/>
              </a:spcBef>
              <a:buSzPct val="100000"/>
              <a:defRPr sz="1600"/>
            </a:lvl5pPr>
            <a:lvl6pPr lvl="5">
              <a:spcBef>
                <a:spcPts val="0"/>
              </a:spcBef>
              <a:buSzPct val="100000"/>
              <a:defRPr sz="1600"/>
            </a:lvl6pPr>
            <a:lvl7pPr lvl="6">
              <a:spcBef>
                <a:spcPts val="0"/>
              </a:spcBef>
              <a:buSzPct val="100000"/>
              <a:defRPr sz="1600"/>
            </a:lvl7pPr>
            <a:lvl8pPr lvl="7">
              <a:spcBef>
                <a:spcPts val="0"/>
              </a:spcBef>
              <a:buSzPct val="100000"/>
              <a:defRPr sz="1600"/>
            </a:lvl8pPr>
            <a:lvl9pPr lvl="8">
              <a:spcBef>
                <a:spcPts val="0"/>
              </a:spcBef>
              <a:buSzPct val="100000"/>
              <a:defRPr sz="16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2"/>
          </p:nvPr>
        </p:nvSpPr>
        <p:spPr>
          <a:xfrm>
            <a:off x="3293406" y="2211825"/>
            <a:ext cx="2675100" cy="26379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600"/>
            </a:lvl1pPr>
            <a:lvl2pPr lvl="1">
              <a:spcBef>
                <a:spcPts val="0"/>
              </a:spcBef>
              <a:buSzPct val="100000"/>
              <a:defRPr sz="1600"/>
            </a:lvl2pPr>
            <a:lvl3pPr lvl="2">
              <a:spcBef>
                <a:spcPts val="0"/>
              </a:spcBef>
              <a:buSzPct val="100000"/>
              <a:defRPr sz="1600"/>
            </a:lvl3pPr>
            <a:lvl4pPr lvl="3">
              <a:spcBef>
                <a:spcPts val="0"/>
              </a:spcBef>
              <a:buSzPct val="100000"/>
              <a:defRPr sz="1600"/>
            </a:lvl4pPr>
            <a:lvl5pPr lvl="4">
              <a:spcBef>
                <a:spcPts val="0"/>
              </a:spcBef>
              <a:buSzPct val="100000"/>
              <a:defRPr sz="1600"/>
            </a:lvl5pPr>
            <a:lvl6pPr lvl="5">
              <a:spcBef>
                <a:spcPts val="0"/>
              </a:spcBef>
              <a:buSzPct val="100000"/>
              <a:defRPr sz="1600"/>
            </a:lvl6pPr>
            <a:lvl7pPr lvl="6">
              <a:spcBef>
                <a:spcPts val="0"/>
              </a:spcBef>
              <a:buSzPct val="100000"/>
              <a:defRPr sz="1600"/>
            </a:lvl7pPr>
            <a:lvl8pPr lvl="7">
              <a:spcBef>
                <a:spcPts val="0"/>
              </a:spcBef>
              <a:buSzPct val="100000"/>
              <a:defRPr sz="1600"/>
            </a:lvl8pPr>
            <a:lvl9pPr lvl="8">
              <a:spcBef>
                <a:spcPts val="0"/>
              </a:spcBef>
              <a:buSzPct val="100000"/>
              <a:defRPr sz="16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Shape 33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89775" y="2312475"/>
            <a:ext cx="1831500" cy="2613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2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2415136" y="2312475"/>
            <a:ext cx="1831500" cy="2613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2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340497" y="2312475"/>
            <a:ext cx="1831500" cy="26133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2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Shape 44" descr="paint_transparent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360"/>
              </a:spcBef>
              <a:buSzPct val="100000"/>
              <a:buNone/>
              <a:defRPr sz="1400"/>
            </a:lvl1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‹Nº›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rectang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Shape 51" descr="paint_transparent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4297650" y="444797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rgbClr val="999999"/>
                </a:solidFill>
              </a:rPr>
              <a:pPr lvl="0" algn="ctr" rtl="0">
                <a:spcBef>
                  <a:spcPts val="0"/>
                </a:spcBef>
                <a:buNone/>
              </a:pPr>
              <a:t>‹Nº›</a:t>
            </a:fld>
            <a:endParaRPr lang="en">
              <a:solidFill>
                <a:srgbClr val="999999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CCCCC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457200" y="1348975"/>
            <a:ext cx="55113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Clr>
                <a:srgbClr val="434343"/>
              </a:buClr>
              <a:buSzPct val="1000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1pPr>
            <a:lvl2pPr lvl="1">
              <a:spcBef>
                <a:spcPts val="0"/>
              </a:spcBef>
              <a:buClr>
                <a:srgbClr val="434343"/>
              </a:buClr>
              <a:buSzPct val="1000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2pPr>
            <a:lvl3pPr lvl="2">
              <a:spcBef>
                <a:spcPts val="0"/>
              </a:spcBef>
              <a:buClr>
                <a:srgbClr val="434343"/>
              </a:buClr>
              <a:buSzPct val="1000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3pPr>
            <a:lvl4pPr lvl="3">
              <a:spcBef>
                <a:spcPts val="0"/>
              </a:spcBef>
              <a:buClr>
                <a:srgbClr val="434343"/>
              </a:buClr>
              <a:buSzPct val="1000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4pPr>
            <a:lvl5pPr lvl="4">
              <a:spcBef>
                <a:spcPts val="0"/>
              </a:spcBef>
              <a:buClr>
                <a:srgbClr val="434343"/>
              </a:buClr>
              <a:buSzPct val="1000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5pPr>
            <a:lvl6pPr lvl="5">
              <a:spcBef>
                <a:spcPts val="0"/>
              </a:spcBef>
              <a:buClr>
                <a:srgbClr val="434343"/>
              </a:buClr>
              <a:buSzPct val="1000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6pPr>
            <a:lvl7pPr lvl="6">
              <a:spcBef>
                <a:spcPts val="0"/>
              </a:spcBef>
              <a:buClr>
                <a:srgbClr val="434343"/>
              </a:buClr>
              <a:buSzPct val="1000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7pPr>
            <a:lvl8pPr lvl="7">
              <a:spcBef>
                <a:spcPts val="0"/>
              </a:spcBef>
              <a:buClr>
                <a:srgbClr val="434343"/>
              </a:buClr>
              <a:buSzPct val="1000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8pPr>
            <a:lvl9pPr lvl="8">
              <a:spcBef>
                <a:spcPts val="0"/>
              </a:spcBef>
              <a:buClr>
                <a:srgbClr val="434343"/>
              </a:buClr>
              <a:buSzPct val="100000"/>
              <a:buFont typeface="Lato Hairline"/>
              <a:buNone/>
              <a:defRPr sz="4800">
                <a:solidFill>
                  <a:srgbClr val="434343"/>
                </a:solidFill>
                <a:latin typeface="Lato Hairline"/>
                <a:ea typeface="Lato Hairline"/>
                <a:cs typeface="Lato Hairline"/>
                <a:sym typeface="Lato Hairline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457200" y="2244400"/>
            <a:ext cx="5511300" cy="2605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600"/>
              </a:spcBef>
              <a:buClr>
                <a:srgbClr val="B7B7B7"/>
              </a:buClr>
              <a:buSzPct val="1000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1pPr>
            <a:lvl2pPr lvl="1">
              <a:spcBef>
                <a:spcPts val="480"/>
              </a:spcBef>
              <a:buClr>
                <a:srgbClr val="B7B7B7"/>
              </a:buClr>
              <a:buSzPct val="1000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2pPr>
            <a:lvl3pPr lvl="2">
              <a:spcBef>
                <a:spcPts val="480"/>
              </a:spcBef>
              <a:buClr>
                <a:srgbClr val="B7B7B7"/>
              </a:buClr>
              <a:buSzPct val="1000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3pPr>
            <a:lvl4pPr lvl="3">
              <a:spcBef>
                <a:spcPts val="360"/>
              </a:spcBef>
              <a:buClr>
                <a:srgbClr val="B7B7B7"/>
              </a:buClr>
              <a:buSzPct val="100000"/>
              <a:buFont typeface="Lato Light"/>
              <a:buChar char="×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4pPr>
            <a:lvl5pPr lvl="4">
              <a:spcBef>
                <a:spcPts val="360"/>
              </a:spcBef>
              <a:buClr>
                <a:srgbClr val="B7B7B7"/>
              </a:buClr>
              <a:buSzPct val="100000"/>
              <a:buFont typeface="Lato Light"/>
              <a:buChar char="○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5pPr>
            <a:lvl6pPr lvl="5">
              <a:spcBef>
                <a:spcPts val="360"/>
              </a:spcBef>
              <a:buClr>
                <a:srgbClr val="B7B7B7"/>
              </a:buClr>
              <a:buSzPct val="100000"/>
              <a:buFont typeface="Lato Light"/>
              <a:buChar char="■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6pPr>
            <a:lvl7pPr lvl="6">
              <a:spcBef>
                <a:spcPts val="360"/>
              </a:spcBef>
              <a:buClr>
                <a:srgbClr val="B7B7B7"/>
              </a:buClr>
              <a:buSzPct val="100000"/>
              <a:buFont typeface="Lato Light"/>
              <a:buChar char="●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7pPr>
            <a:lvl8pPr lvl="7">
              <a:spcBef>
                <a:spcPts val="360"/>
              </a:spcBef>
              <a:buClr>
                <a:srgbClr val="B7B7B7"/>
              </a:buClr>
              <a:buSzPct val="100000"/>
              <a:buFont typeface="Lato Light"/>
              <a:buChar char="○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8pPr>
            <a:lvl9pPr lvl="8">
              <a:spcBef>
                <a:spcPts val="360"/>
              </a:spcBef>
              <a:buClr>
                <a:srgbClr val="B7B7B7"/>
              </a:buClr>
              <a:buSzPct val="100000"/>
              <a:buFont typeface="Lato Light"/>
              <a:buChar char="■"/>
              <a:defRPr sz="1800">
                <a:solidFill>
                  <a:srgbClr val="666666"/>
                </a:solidFill>
                <a:latin typeface="Lato Light"/>
                <a:ea typeface="Lato Light"/>
                <a:cs typeface="Lato Light"/>
                <a:sym typeface="Lato Light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en" sz="18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rPr>
              <a:pPr lvl="0" algn="r">
                <a:spcBef>
                  <a:spcPts val="0"/>
                </a:spcBef>
                <a:buNone/>
              </a:pPr>
              <a:t>‹Nº›</a:t>
            </a:fld>
            <a:endParaRPr lang="en" sz="1800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7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R7uXG9C8vs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ontraoselementos.gal/" TargetMode="Externa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ctrTitle"/>
          </p:nvPr>
        </p:nvSpPr>
        <p:spPr>
          <a:xfrm>
            <a:off x="2500298" y="1928808"/>
            <a:ext cx="6315317" cy="2518217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/>
            <a:r>
              <a:rPr lang="es-ES" sz="3200" b="1" dirty="0" smtClean="0">
                <a:solidFill>
                  <a:schemeClr val="bg1"/>
                </a:solidFill>
                <a:latin typeface="Calibri" pitchFamily="34" charset="0"/>
              </a:rPr>
              <a:t>CAMPAÑA DE DIFUSIÓN E DEBATE SOBRE O DEPORTE FEMININO NA PROVINCIA DA CORUÑA</a:t>
            </a:r>
            <a:br>
              <a:rPr lang="es-ES" sz="3200" b="1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es-ES" sz="3200" b="1" dirty="0" smtClean="0">
                <a:solidFill>
                  <a:schemeClr val="bg1"/>
                </a:solidFill>
                <a:latin typeface="Calibri" pitchFamily="34" charset="0"/>
              </a:rPr>
              <a:t/>
            </a:r>
            <a:br>
              <a:rPr lang="es-ES" sz="3200" b="1" dirty="0" smtClean="0">
                <a:solidFill>
                  <a:schemeClr val="bg1"/>
                </a:solidFill>
                <a:latin typeface="Calibri" pitchFamily="34" charset="0"/>
              </a:rPr>
            </a:br>
            <a:r>
              <a:rPr lang="es-ES" sz="3200" b="1" dirty="0" smtClean="0">
                <a:latin typeface="Calibri" pitchFamily="34" charset="0"/>
              </a:rPr>
              <a:t>CONQUISTA OS ELEMENTOS</a:t>
            </a:r>
            <a:endParaRPr lang="en" sz="3200" b="1" dirty="0">
              <a:latin typeface="Calibri" pitchFamily="34" charset="0"/>
            </a:endParaRPr>
          </a:p>
        </p:txBody>
      </p:sp>
      <p:pic>
        <p:nvPicPr>
          <p:cNvPr id="3" name="2 Imagen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4572014"/>
            <a:ext cx="1714512" cy="420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3 Imagen" descr="https://www.dacoruna.gal/intranet/secretaria-xeral/identidade-corportiva/logotipos/cor_horiz/vista-previa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357700"/>
            <a:ext cx="1346198" cy="536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457200" y="434575"/>
            <a:ext cx="5511300" cy="8574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s-ES" b="1" kern="1200" dirty="0" smtClean="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</a:rPr>
              <a:t>OBXECTO</a:t>
            </a:r>
            <a:endParaRPr lang="es-ES" b="1" kern="1200" dirty="0"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3357554" y="1285866"/>
            <a:ext cx="3357586" cy="271464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s-ES" sz="18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Contidos</a:t>
            </a:r>
            <a:r>
              <a:rPr lang="es-ES" sz="18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dos </a:t>
            </a:r>
            <a:r>
              <a:rPr lang="es-ES" sz="18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videoforum</a:t>
            </a:r>
            <a:r>
              <a:rPr lang="es-ES" sz="18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endParaRPr lang="es-ES" sz="1800" b="1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>
              <a:buNone/>
            </a:pPr>
            <a:r>
              <a:rPr lang="es-ES" sz="1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Situación do deporte </a:t>
            </a:r>
            <a:r>
              <a:rPr lang="es-ES" sz="18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feminino</a:t>
            </a:r>
            <a:r>
              <a:rPr lang="es-ES" sz="1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.</a:t>
            </a:r>
          </a:p>
          <a:p>
            <a:pPr lvl="0">
              <a:buNone/>
            </a:pPr>
            <a:r>
              <a:rPr lang="es-ES" sz="1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Deporte </a:t>
            </a:r>
            <a:r>
              <a:rPr lang="es-ES" sz="18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feminino</a:t>
            </a:r>
            <a:r>
              <a:rPr lang="es-ES" sz="1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, en todas as </a:t>
            </a:r>
            <a:r>
              <a:rPr lang="es-ES" sz="18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súas</a:t>
            </a:r>
            <a:r>
              <a:rPr lang="es-ES" sz="1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modalidades.</a:t>
            </a:r>
          </a:p>
          <a:p>
            <a:pPr lvl="0">
              <a:buNone/>
            </a:pPr>
            <a:r>
              <a:rPr lang="es-ES" sz="1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Deporte </a:t>
            </a:r>
            <a:r>
              <a:rPr lang="es-ES" sz="18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feminino</a:t>
            </a:r>
            <a:r>
              <a:rPr lang="es-ES" sz="1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de elite e de base </a:t>
            </a:r>
            <a:r>
              <a:rPr lang="es-ES" sz="18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na</a:t>
            </a:r>
            <a:r>
              <a:rPr lang="es-ES" sz="1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Provincia da Coruña.</a:t>
            </a:r>
          </a:p>
          <a:p>
            <a:pPr lvl="0">
              <a:buNone/>
            </a:pPr>
            <a:r>
              <a:rPr lang="es-ES" sz="18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Deportistas galegas, dificultades e logros.</a:t>
            </a:r>
            <a:endParaRPr lang="es-ES" sz="1800" dirty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500034" y="1214428"/>
            <a:ext cx="2675100" cy="378621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>
              <a:buNone/>
            </a:pPr>
            <a:r>
              <a:rPr lang="es-ES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A campaña de difusión e debate sobre o deporte </a:t>
            </a:r>
            <a:r>
              <a:rPr lang="es-ES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feminino</a:t>
            </a:r>
            <a:r>
              <a:rPr lang="es-ES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ten prevista a organización </a:t>
            </a:r>
            <a:r>
              <a:rPr lang="es-ES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dun</a:t>
            </a:r>
            <a:r>
              <a:rPr lang="es-ES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es-ES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circuíto</a:t>
            </a:r>
            <a:r>
              <a:rPr lang="es-ES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de </a:t>
            </a:r>
            <a:r>
              <a:rPr lang="es-ES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23 </a:t>
            </a:r>
            <a:r>
              <a:rPr lang="es-ES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videoforum</a:t>
            </a:r>
            <a:r>
              <a:rPr lang="es-ES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es-ES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es-ES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Acompañarase</a:t>
            </a:r>
            <a:r>
              <a:rPr lang="es-ES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de </a:t>
            </a:r>
            <a:r>
              <a:rPr lang="es-ES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axentes</a:t>
            </a:r>
            <a:r>
              <a:rPr lang="es-ES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claves</a:t>
            </a:r>
            <a:r>
              <a:rPr lang="es-ES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; deportistas galegas, directivos/as de </a:t>
            </a:r>
          </a:p>
          <a:p>
            <a:pPr lvl="0">
              <a:buNone/>
            </a:pPr>
            <a:r>
              <a:rPr lang="es-ES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entidades deportivas, especialistas en </a:t>
            </a:r>
            <a:r>
              <a:rPr lang="es-ES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igualdade</a:t>
            </a:r>
            <a:r>
              <a:rPr lang="es-ES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de </a:t>
            </a:r>
            <a:r>
              <a:rPr lang="es-ES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xénero</a:t>
            </a:r>
            <a:r>
              <a:rPr lang="es-ES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e deporte, etc.</a:t>
            </a:r>
          </a:p>
          <a:p>
            <a:pPr>
              <a:buNone/>
            </a:pPr>
            <a:endParaRPr lang="es-ES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>
              <a:buNone/>
            </a:pPr>
            <a:r>
              <a:rPr lang="es-ES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Realizaranse</a:t>
            </a:r>
            <a:r>
              <a:rPr lang="es-ES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en </a:t>
            </a:r>
            <a:r>
              <a:rPr lang="es-ES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instalacións</a:t>
            </a:r>
            <a:r>
              <a:rPr lang="es-ES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es-ES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municipais</a:t>
            </a:r>
            <a:r>
              <a:rPr lang="es-ES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.</a:t>
            </a:r>
          </a:p>
          <a:p>
            <a:endParaRPr lang="es-ES" dirty="0" smtClean="0">
              <a:latin typeface="Calibri" pitchFamily="34" charset="0"/>
              <a:cs typeface="Arial" pitchFamily="34" charset="0"/>
            </a:endParaRPr>
          </a:p>
          <a:p>
            <a:endParaRPr lang="es-ES" dirty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2</a:t>
            </a:fld>
            <a:endParaRPr lang="e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 idx="4294967295"/>
          </p:nvPr>
        </p:nvSpPr>
        <p:spPr>
          <a:xfrm>
            <a:off x="1816350" y="167825"/>
            <a:ext cx="5511300" cy="4764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2400" b="1" dirty="0" smtClean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ea typeface="Lato Light"/>
                <a:cs typeface="Lato Light"/>
                <a:sym typeface="Lato Light"/>
              </a:rPr>
              <a:t>CONCELLOS PARTICIPANTES</a:t>
            </a:r>
            <a:endParaRPr lang="en" sz="24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Lato Light"/>
              <a:cs typeface="Lato Light"/>
              <a:sym typeface="Lato Light"/>
            </a:endParaRPr>
          </a:p>
        </p:txBody>
      </p:sp>
      <p:sp>
        <p:nvSpPr>
          <p:cNvPr id="161" name="Shape 161"/>
          <p:cNvSpPr txBox="1">
            <a:spLocks noGrp="1"/>
          </p:cNvSpPr>
          <p:nvPr>
            <p:ph type="sldNum" idx="12"/>
          </p:nvPr>
        </p:nvSpPr>
        <p:spPr>
          <a:xfrm>
            <a:off x="4297650" y="4447973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rgbClr val="999999"/>
                </a:solidFill>
              </a:rPr>
              <a:pPr lvl="0" algn="ctr" rtl="0">
                <a:spcBef>
                  <a:spcPts val="0"/>
                </a:spcBef>
                <a:buNone/>
              </a:pPr>
              <a:t>3</a:t>
            </a:fld>
            <a:endParaRPr lang="en">
              <a:solidFill>
                <a:srgbClr val="999999"/>
              </a:solidFill>
            </a:endParaRPr>
          </a:p>
        </p:txBody>
      </p:sp>
      <p:sp>
        <p:nvSpPr>
          <p:cNvPr id="162" name="Shape 162"/>
          <p:cNvSpPr/>
          <p:nvPr/>
        </p:nvSpPr>
        <p:spPr>
          <a:xfrm>
            <a:off x="1863218" y="1926549"/>
            <a:ext cx="113397" cy="150888"/>
          </a:xfrm>
          <a:custGeom>
            <a:avLst/>
            <a:gdLst/>
            <a:ahLst/>
            <a:cxnLst/>
            <a:rect l="0" t="0" r="0" b="0"/>
            <a:pathLst>
              <a:path w="12289" h="16352" extrusionOk="0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3" name="Shape 163"/>
          <p:cNvSpPr/>
          <p:nvPr/>
        </p:nvSpPr>
        <p:spPr>
          <a:xfrm>
            <a:off x="3191493" y="3175474"/>
            <a:ext cx="113397" cy="150888"/>
          </a:xfrm>
          <a:custGeom>
            <a:avLst/>
            <a:gdLst/>
            <a:ahLst/>
            <a:cxnLst/>
            <a:rect l="0" t="0" r="0" b="0"/>
            <a:pathLst>
              <a:path w="12289" h="16352" extrusionOk="0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4" name="Shape 164"/>
          <p:cNvSpPr/>
          <p:nvPr/>
        </p:nvSpPr>
        <p:spPr>
          <a:xfrm>
            <a:off x="4029193" y="1711949"/>
            <a:ext cx="113397" cy="150888"/>
          </a:xfrm>
          <a:custGeom>
            <a:avLst/>
            <a:gdLst/>
            <a:ahLst/>
            <a:cxnLst/>
            <a:rect l="0" t="0" r="0" b="0"/>
            <a:pathLst>
              <a:path w="12289" h="16352" extrusionOk="0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5" name="Shape 165"/>
          <p:cNvSpPr/>
          <p:nvPr/>
        </p:nvSpPr>
        <p:spPr>
          <a:xfrm>
            <a:off x="6316893" y="2131249"/>
            <a:ext cx="113397" cy="150888"/>
          </a:xfrm>
          <a:custGeom>
            <a:avLst/>
            <a:gdLst/>
            <a:ahLst/>
            <a:cxnLst/>
            <a:rect l="0" t="0" r="0" b="0"/>
            <a:pathLst>
              <a:path w="12289" h="16352" extrusionOk="0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6" name="Shape 166"/>
          <p:cNvSpPr/>
          <p:nvPr/>
        </p:nvSpPr>
        <p:spPr>
          <a:xfrm>
            <a:off x="6930993" y="3495599"/>
            <a:ext cx="113397" cy="150888"/>
          </a:xfrm>
          <a:custGeom>
            <a:avLst/>
            <a:gdLst/>
            <a:ahLst/>
            <a:cxnLst/>
            <a:rect l="0" t="0" r="0" b="0"/>
            <a:pathLst>
              <a:path w="12289" h="16352" extrusionOk="0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7" name="Shape 167"/>
          <p:cNvSpPr/>
          <p:nvPr/>
        </p:nvSpPr>
        <p:spPr>
          <a:xfrm>
            <a:off x="4543893" y="3409924"/>
            <a:ext cx="113397" cy="150888"/>
          </a:xfrm>
          <a:custGeom>
            <a:avLst/>
            <a:gdLst/>
            <a:ahLst/>
            <a:cxnLst/>
            <a:rect l="0" t="0" r="0" b="0"/>
            <a:pathLst>
              <a:path w="12289" h="16352" extrusionOk="0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rgbClr val="666666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" name="11 Rectángulo"/>
          <p:cNvSpPr/>
          <p:nvPr/>
        </p:nvSpPr>
        <p:spPr>
          <a:xfrm>
            <a:off x="2714612" y="857238"/>
            <a:ext cx="20002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ARZÚA.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RIVEIRA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NEGREIRA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CARBALLO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BETANZOS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A CORUÑA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OLEIROS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CAMBRE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ARTEIXO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AS PONTES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FERROL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NARÓN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4572000" y="857238"/>
            <a:ext cx="200024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CEE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MUROS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PORTO DO SON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ORDES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ORTIGUEIRA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SANTIAGO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AMES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PADRÓN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MELIDE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VIMIANZO</a:t>
            </a:r>
          </a:p>
          <a:p>
            <a:pPr>
              <a:buFont typeface="Wingdings" pitchFamily="2" charset="2"/>
              <a:buChar char="Ø"/>
            </a:pPr>
            <a:r>
              <a:rPr lang="es-ES" sz="1800" b="1" dirty="0" smtClean="0">
                <a:solidFill>
                  <a:schemeClr val="bg1"/>
                </a:solidFill>
                <a:latin typeface="Calibri" pitchFamily="34" charset="0"/>
              </a:rPr>
              <a:t>SANTA COMBA</a:t>
            </a:r>
            <a:endParaRPr lang="es-ES" sz="18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7158" y="214296"/>
            <a:ext cx="5511300" cy="643086"/>
          </a:xfrm>
        </p:spPr>
        <p:txBody>
          <a:bodyPr/>
          <a:lstStyle/>
          <a:p>
            <a:r>
              <a:rPr lang="es-ES" sz="3600" b="1" dirty="0" smtClean="0">
                <a:latin typeface="Calibri" pitchFamily="34" charset="0"/>
              </a:rPr>
              <a:t>OBXECTIVOS</a:t>
            </a:r>
            <a:endParaRPr lang="es-ES" sz="3600" b="1" dirty="0">
              <a:latin typeface="Calibri" pitchFamily="34" charset="0"/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42844" y="857238"/>
            <a:ext cx="3032290" cy="2643206"/>
          </a:xfrm>
        </p:spPr>
        <p:txBody>
          <a:bodyPr/>
          <a:lstStyle/>
          <a:p>
            <a:pPr lvl="0">
              <a:buFont typeface="Courier New" pitchFamily="49" charset="0"/>
              <a:buChar char="o"/>
            </a:pPr>
            <a:r>
              <a:rPr lang="es-ES" sz="14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Xerar</a:t>
            </a:r>
            <a:r>
              <a:rPr lang="es-ES" sz="14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debate e reflexión</a:t>
            </a:r>
          </a:p>
          <a:p>
            <a:pPr lvl="0">
              <a:buFont typeface="Courier New" pitchFamily="49" charset="0"/>
              <a:buChar char="o"/>
            </a:pPr>
            <a:r>
              <a:rPr lang="es-ES" sz="14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Reivindicar </a:t>
            </a:r>
            <a:r>
              <a:rPr lang="es-ES" sz="14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o papel das mulleres no deporte </a:t>
            </a:r>
          </a:p>
          <a:p>
            <a:pPr lvl="0">
              <a:buFont typeface="Courier New" pitchFamily="49" charset="0"/>
              <a:buChar char="o"/>
            </a:pPr>
            <a:r>
              <a:rPr lang="es-ES" sz="14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Fomentar o deporte de base </a:t>
            </a:r>
            <a:r>
              <a:rPr lang="es-ES" sz="14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e o de elite  </a:t>
            </a:r>
          </a:p>
          <a:p>
            <a:pPr lvl="0">
              <a:buFont typeface="Courier New" pitchFamily="49" charset="0"/>
              <a:buChar char="o"/>
            </a:pPr>
            <a:r>
              <a:rPr lang="es-ES" sz="14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Recoñecer</a:t>
            </a:r>
            <a:r>
              <a:rPr lang="es-ES" sz="14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os logros</a:t>
            </a:r>
            <a:endParaRPr lang="es-ES" sz="1400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s-ES" sz="14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Coeducar</a:t>
            </a:r>
            <a:r>
              <a:rPr lang="es-ES" sz="14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en </a:t>
            </a:r>
            <a:r>
              <a:rPr lang="es-ES" sz="14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igualdade</a:t>
            </a:r>
            <a:endParaRPr lang="es-ES" sz="1400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es-ES" sz="14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Visibilización</a:t>
            </a:r>
            <a:r>
              <a:rPr lang="es-ES" sz="14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 </a:t>
            </a:r>
            <a:r>
              <a:rPr lang="es-ES" sz="14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das dificultades, desigualdades, formas de financiación, logros </a:t>
            </a:r>
            <a:r>
              <a:rPr lang="es-ES" sz="14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obtidos</a:t>
            </a:r>
            <a:r>
              <a:rPr lang="es-ES" sz="14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, uso das </a:t>
            </a:r>
            <a:r>
              <a:rPr lang="es-ES" sz="14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instalacións</a:t>
            </a:r>
            <a:r>
              <a:rPr lang="es-ES" sz="14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deportivas, retos de futuro, etc.</a:t>
            </a:r>
          </a:p>
          <a:p>
            <a:pPr lvl="0">
              <a:buNone/>
            </a:pPr>
            <a:endParaRPr lang="es-ES" sz="1000" dirty="0" smtClean="0">
              <a:latin typeface="Calibri" pitchFamily="34" charset="0"/>
              <a:cs typeface="Arial" pitchFamily="34" charset="0"/>
            </a:endParaRPr>
          </a:p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idx="2"/>
          </p:nvPr>
        </p:nvSpPr>
        <p:spPr>
          <a:xfrm>
            <a:off x="3286116" y="571486"/>
            <a:ext cx="2746538" cy="3071834"/>
          </a:xfrm>
        </p:spPr>
        <p:txBody>
          <a:bodyPr/>
          <a:lstStyle/>
          <a:p>
            <a:pPr lvl="0">
              <a:buFont typeface="Courier New" pitchFamily="49" charset="0"/>
              <a:buChar char="o"/>
            </a:pPr>
            <a:r>
              <a:rPr lang="es-ES" sz="14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Visibilización</a:t>
            </a:r>
            <a:r>
              <a:rPr lang="es-ES" sz="14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do deporte adaptado </a:t>
            </a:r>
            <a:r>
              <a:rPr lang="es-ES" sz="14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femenino.</a:t>
            </a:r>
          </a:p>
          <a:p>
            <a:pPr lvl="0">
              <a:buFont typeface="Courier New" pitchFamily="49" charset="0"/>
              <a:buChar char="o"/>
            </a:pPr>
            <a:r>
              <a:rPr lang="es-ES" sz="14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Presentación da </a:t>
            </a:r>
            <a:r>
              <a:rPr lang="es-ES" sz="14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realidade</a:t>
            </a:r>
            <a:r>
              <a:rPr lang="es-ES" sz="14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das deportistas, dos </a:t>
            </a:r>
            <a:r>
              <a:rPr lang="es-ES" sz="14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clubs nos equipos de elite</a:t>
            </a:r>
            <a:r>
              <a:rPr lang="es-ES" sz="14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e </a:t>
            </a:r>
            <a:r>
              <a:rPr lang="es-ES" sz="1400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tamén</a:t>
            </a:r>
            <a:r>
              <a:rPr lang="es-ES" sz="14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do deporte de base, así como das </a:t>
            </a:r>
            <a:r>
              <a:rPr lang="es-ES" sz="14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federacións</a:t>
            </a:r>
            <a:r>
              <a:rPr lang="es-ES" sz="14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e das </a:t>
            </a:r>
            <a:r>
              <a:rPr lang="es-ES" sz="14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escolas</a:t>
            </a:r>
            <a:r>
              <a:rPr lang="es-ES" sz="14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 </a:t>
            </a:r>
            <a:r>
              <a:rPr lang="es-ES" sz="1400" b="1" dirty="0" err="1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municipais</a:t>
            </a:r>
            <a:r>
              <a:rPr lang="es-ES" sz="14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.</a:t>
            </a:r>
          </a:p>
          <a:p>
            <a:pPr lvl="0">
              <a:buFont typeface="Courier New" pitchFamily="49" charset="0"/>
              <a:buChar char="o"/>
            </a:pPr>
            <a:r>
              <a:rPr lang="es-ES" sz="1400" b="1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Establecer referentes </a:t>
            </a:r>
            <a:r>
              <a:rPr lang="es-ES" sz="1400" dirty="0" smtClean="0">
                <a:solidFill>
                  <a:schemeClr val="tx1"/>
                </a:solidFill>
                <a:latin typeface="Calibri" pitchFamily="34" charset="0"/>
                <a:cs typeface="Arial" pitchFamily="34" charset="0"/>
              </a:rPr>
              <a:t>para o fomento da práctica deportiva entre as mulleres.</a:t>
            </a:r>
          </a:p>
          <a:p>
            <a:pPr>
              <a:buFont typeface="Courier New" pitchFamily="49" charset="0"/>
              <a:buChar char="o"/>
            </a:pPr>
            <a:r>
              <a:rPr lang="es-ES" sz="1400" b="1" dirty="0" smtClean="0">
                <a:solidFill>
                  <a:schemeClr val="tx1"/>
                </a:solidFill>
                <a:latin typeface="Calibri" pitchFamily="34" charset="0"/>
              </a:rPr>
              <a:t>Promover un cambio </a:t>
            </a:r>
            <a:r>
              <a:rPr lang="es-ES" sz="1400" b="1" dirty="0" err="1" smtClean="0">
                <a:solidFill>
                  <a:schemeClr val="tx1"/>
                </a:solidFill>
                <a:latin typeface="Calibri" pitchFamily="34" charset="0"/>
              </a:rPr>
              <a:t>na</a:t>
            </a:r>
            <a:r>
              <a:rPr lang="es-ES" sz="1400" b="1" dirty="0" smtClean="0">
                <a:solidFill>
                  <a:schemeClr val="tx1"/>
                </a:solidFill>
                <a:latin typeface="Calibri" pitchFamily="34" charset="0"/>
              </a:rPr>
              <a:t> información deportiva</a:t>
            </a:r>
            <a:r>
              <a:rPr lang="es-ES" sz="1400" dirty="0" smtClean="0">
                <a:solidFill>
                  <a:schemeClr val="tx1"/>
                </a:solidFill>
                <a:latin typeface="Calibri" pitchFamily="34" charset="0"/>
              </a:rPr>
              <a:t>, desde </a:t>
            </a:r>
            <a:r>
              <a:rPr lang="es-ES" sz="1400" dirty="0" err="1" smtClean="0">
                <a:solidFill>
                  <a:schemeClr val="tx1"/>
                </a:solidFill>
                <a:latin typeface="Calibri" pitchFamily="34" charset="0"/>
              </a:rPr>
              <a:t>unha</a:t>
            </a:r>
            <a:r>
              <a:rPr lang="pt-BR" sz="1400" dirty="0" smtClean="0">
                <a:solidFill>
                  <a:schemeClr val="tx1"/>
                </a:solidFill>
                <a:latin typeface="Calibri" pitchFamily="34" charset="0"/>
              </a:rPr>
              <a:t>perspectiva da </a:t>
            </a:r>
            <a:r>
              <a:rPr lang="pt-BR" sz="1400" dirty="0" err="1" smtClean="0">
                <a:solidFill>
                  <a:schemeClr val="tx1"/>
                </a:solidFill>
                <a:latin typeface="Calibri" pitchFamily="34" charset="0"/>
              </a:rPr>
              <a:t>linguaxe</a:t>
            </a:r>
            <a:r>
              <a:rPr lang="pt-BR" sz="1400" dirty="0" smtClean="0">
                <a:solidFill>
                  <a:schemeClr val="tx1"/>
                </a:solidFill>
                <a:latin typeface="Calibri" pitchFamily="34" charset="0"/>
              </a:rPr>
              <a:t> escrita e </a:t>
            </a:r>
            <a:r>
              <a:rPr lang="pt-BR" sz="1400" dirty="0" err="1" smtClean="0">
                <a:solidFill>
                  <a:schemeClr val="tx1"/>
                </a:solidFill>
                <a:latin typeface="Calibri" pitchFamily="34" charset="0"/>
              </a:rPr>
              <a:t>icónica</a:t>
            </a:r>
            <a:r>
              <a:rPr lang="pt-BR" sz="1400" dirty="0" smtClean="0">
                <a:solidFill>
                  <a:schemeClr val="tx1"/>
                </a:solidFill>
                <a:latin typeface="Calibri" pitchFamily="34" charset="0"/>
              </a:rPr>
              <a:t>.</a:t>
            </a:r>
          </a:p>
          <a:p>
            <a:pPr>
              <a:buNone/>
            </a:pPr>
            <a:endParaRPr lang="es-ES" sz="1400" dirty="0" smtClean="0">
              <a:solidFill>
                <a:schemeClr val="tx1"/>
              </a:solidFill>
              <a:latin typeface="Calibri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s-ES" sz="1400" dirty="0" smtClean="0">
              <a:solidFill>
                <a:schemeClr val="tx1"/>
              </a:solidFill>
              <a:latin typeface="Calibri" pitchFamily="34" charset="0"/>
              <a:cs typeface="Arial" pitchFamily="34" charset="0"/>
            </a:endParaRPr>
          </a:p>
          <a:p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 lvl="0">
                <a:spcBef>
                  <a:spcPts val="0"/>
                </a:spcBef>
                <a:buNone/>
              </a:pPr>
              <a:t>4</a:t>
            </a:fld>
            <a:endParaRPr lang="en"/>
          </a:p>
        </p:txBody>
      </p:sp>
      <p:sp>
        <p:nvSpPr>
          <p:cNvPr id="6" name="5 Rectángulo"/>
          <p:cNvSpPr/>
          <p:nvPr/>
        </p:nvSpPr>
        <p:spPr>
          <a:xfrm>
            <a:off x="142844" y="3929072"/>
            <a:ext cx="61436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 fontAlgn="base">
              <a:spcBef>
                <a:spcPct val="0"/>
              </a:spcBef>
              <a:spcAft>
                <a:spcPct val="0"/>
              </a:spcAft>
            </a:pPr>
            <a:r>
              <a:rPr lang="gl-ES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Persoas destinatarias:</a:t>
            </a:r>
            <a:r>
              <a:rPr lang="gl-E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As xornadas </a:t>
            </a:r>
            <a:r>
              <a:rPr lang="gl-ES" dirty="0" err="1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estann</a:t>
            </a:r>
            <a:r>
              <a:rPr lang="gl-E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abertas ao público en xeral, pero preferentemente a poboación adolescente, asociacións e federacións deportivas.</a:t>
            </a:r>
            <a:endParaRPr lang="es-ES" dirty="0" smtClean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lvl="1" algn="just" fontAlgn="base">
              <a:spcBef>
                <a:spcPct val="0"/>
              </a:spcBef>
              <a:spcAft>
                <a:spcPct val="0"/>
              </a:spcAft>
            </a:pPr>
            <a:endParaRPr lang="es-ES" b="1" dirty="0" smtClean="0">
              <a:latin typeface="Calibri" pitchFamily="34" charset="0"/>
              <a:ea typeface="Times New Roman" pitchFamily="18" charset="0"/>
              <a:cs typeface="Arial" pitchFamily="34" charset="0"/>
            </a:endParaRPr>
          </a:p>
          <a:p>
            <a:pPr lvl="1" algn="just" fontAlgn="base">
              <a:spcBef>
                <a:spcPct val="0"/>
              </a:spcBef>
              <a:spcAft>
                <a:spcPct val="0"/>
              </a:spcAft>
            </a:pPr>
            <a:r>
              <a:rPr lang="gl-ES" b="1" dirty="0" err="1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Temporalización</a:t>
            </a:r>
            <a:r>
              <a:rPr lang="gl-ES" b="1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:</a:t>
            </a:r>
            <a:r>
              <a:rPr lang="gl-E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O prazo de execución é de 12 meses. Darán </a:t>
            </a:r>
            <a:r>
              <a:rPr lang="gl-ES" dirty="0" err="1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comenzo</a:t>
            </a:r>
            <a:r>
              <a:rPr lang="gl-ES" dirty="0" smtClean="0">
                <a:latin typeface="Calibri" pitchFamily="34" charset="0"/>
                <a:ea typeface="Times New Roman" pitchFamily="18" charset="0"/>
                <a:cs typeface="Arial" pitchFamily="34" charset="0"/>
              </a:rPr>
              <a:t> en decembro 2017.</a:t>
            </a:r>
            <a:endParaRPr lang="es-E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sldNum" idx="4294967295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5</a:t>
            </a:fld>
            <a:endParaRPr lang="en"/>
          </a:p>
        </p:txBody>
      </p:sp>
      <p:pic>
        <p:nvPicPr>
          <p:cNvPr id="7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357172"/>
            <a:ext cx="2952758" cy="4201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7 Rectángulo"/>
          <p:cNvSpPr/>
          <p:nvPr/>
        </p:nvSpPr>
        <p:spPr>
          <a:xfrm>
            <a:off x="571472" y="4620280"/>
            <a:ext cx="6858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ES" u="sng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  <a:hlinkClick r:id="rId3"/>
              </a:rPr>
              <a:t>Trailer</a:t>
            </a:r>
            <a:r>
              <a:rPr lang="es-ES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  <a:hlinkClick r:id="rId3"/>
              </a:rPr>
              <a:t>:    https://www.youtube.com/watch?v=R7uXG9C8vs0</a:t>
            </a:r>
            <a:endParaRPr lang="es-ES" u="sng" dirty="0" smtClean="0">
              <a:solidFill>
                <a:srgbClr val="0070C0"/>
              </a:solidFill>
              <a:latin typeface="Arial" pitchFamily="34" charset="0"/>
              <a:cs typeface="Arial" pitchFamily="34" charset="0"/>
              <a:hlinkClick r:id="rId5"/>
            </a:endParaRPr>
          </a:p>
          <a:p>
            <a:pPr lvl="0" algn="ctr"/>
            <a:r>
              <a:rPr lang="es-ES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  <a:hlinkClick r:id="rId5"/>
              </a:rPr>
              <a:t>http://www.contraoselementos.gal/</a:t>
            </a:r>
            <a:endParaRPr lang="es-ES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3714744" y="571486"/>
            <a:ext cx="250033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dirty="0" smtClean="0">
                <a:latin typeface="Calibri" pitchFamily="34" charset="0"/>
                <a:cs typeface="Arial" pitchFamily="34" charset="0"/>
              </a:rPr>
              <a:t>Nos </a:t>
            </a:r>
            <a:r>
              <a:rPr lang="es-ES" dirty="0" err="1" smtClean="0">
                <a:latin typeface="Calibri" pitchFamily="34" charset="0"/>
                <a:cs typeface="Arial" pitchFamily="34" charset="0"/>
              </a:rPr>
              <a:t>videoforum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Calibri" pitchFamily="34" charset="0"/>
                <a:cs typeface="Arial" pitchFamily="34" charset="0"/>
              </a:rPr>
              <a:t>empregarase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 como material audiovisual </a:t>
            </a:r>
            <a:r>
              <a:rPr lang="es-ES" b="1" dirty="0" smtClean="0">
                <a:latin typeface="Calibri" pitchFamily="34" charset="0"/>
                <a:cs typeface="Arial" pitchFamily="34" charset="0"/>
              </a:rPr>
              <a:t>“Contra os elementos”</a:t>
            </a:r>
          </a:p>
          <a:p>
            <a:pPr lvl="0"/>
            <a:r>
              <a:rPr lang="es-ES" b="1" dirty="0" smtClean="0">
                <a:latin typeface="Calibri" pitchFamily="34" charset="0"/>
                <a:cs typeface="Arial" pitchFamily="34" charset="0"/>
              </a:rPr>
              <a:t> (60 min) </a:t>
            </a:r>
          </a:p>
          <a:p>
            <a:pPr lvl="0"/>
            <a:r>
              <a:rPr lang="es-ES" dirty="0" smtClean="0">
                <a:latin typeface="Calibri" pitchFamily="34" charset="0"/>
                <a:cs typeface="Arial" pitchFamily="34" charset="0"/>
              </a:rPr>
              <a:t>documental sobre o deporte </a:t>
            </a:r>
            <a:r>
              <a:rPr lang="es-ES" dirty="0" err="1" smtClean="0">
                <a:latin typeface="Calibri" pitchFamily="34" charset="0"/>
                <a:cs typeface="Arial" pitchFamily="34" charset="0"/>
              </a:rPr>
              <a:t>feminino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Calibri" pitchFamily="34" charset="0"/>
                <a:cs typeface="Arial" pitchFamily="34" charset="0"/>
              </a:rPr>
              <a:t>na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 provincia editado </a:t>
            </a:r>
            <a:r>
              <a:rPr lang="es-ES" dirty="0" err="1" smtClean="0">
                <a:latin typeface="Calibri" pitchFamily="34" charset="0"/>
                <a:cs typeface="Arial" pitchFamily="34" charset="0"/>
              </a:rPr>
              <a:t>pola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Calibri" pitchFamily="34" charset="0"/>
                <a:cs typeface="Arial" pitchFamily="34" charset="0"/>
              </a:rPr>
              <a:t>Deputación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 no ano 2016.</a:t>
            </a:r>
          </a:p>
          <a:p>
            <a:pPr lvl="0"/>
            <a:endParaRPr lang="es-ES" dirty="0" smtClean="0">
              <a:latin typeface="Calibri" pitchFamily="34" charset="0"/>
              <a:cs typeface="Arial" pitchFamily="34" charset="0"/>
            </a:endParaRPr>
          </a:p>
          <a:p>
            <a:pPr lvl="0"/>
            <a:endParaRPr lang="es-ES" dirty="0" smtClean="0">
              <a:latin typeface="Calibri" pitchFamily="34" charset="0"/>
              <a:cs typeface="Arial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3714744" y="2214560"/>
            <a:ext cx="264320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 smtClean="0">
                <a:latin typeface="Calibri" pitchFamily="34" charset="0"/>
                <a:cs typeface="Arial" pitchFamily="34" charset="0"/>
              </a:rPr>
              <a:t>O documental </a:t>
            </a:r>
            <a:r>
              <a:rPr lang="es-ES" dirty="0" err="1" smtClean="0">
                <a:latin typeface="Calibri" pitchFamily="34" charset="0"/>
                <a:cs typeface="Arial" pitchFamily="34" charset="0"/>
              </a:rPr>
              <a:t>desenvólvese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 en </a:t>
            </a:r>
            <a:r>
              <a:rPr lang="es-ES" b="1" dirty="0" smtClean="0">
                <a:latin typeface="Calibri" pitchFamily="34" charset="0"/>
                <a:cs typeface="Arial" pitchFamily="34" charset="0"/>
              </a:rPr>
              <a:t>5 partes </a:t>
            </a:r>
            <a:r>
              <a:rPr lang="es-ES" b="1" dirty="0" err="1" smtClean="0">
                <a:latin typeface="Calibri" pitchFamily="34" charset="0"/>
                <a:cs typeface="Arial" pitchFamily="34" charset="0"/>
              </a:rPr>
              <a:t>ou</a:t>
            </a:r>
            <a:r>
              <a:rPr lang="es-ES" b="1" dirty="0" smtClean="0">
                <a:latin typeface="Calibri" pitchFamily="34" charset="0"/>
                <a:cs typeface="Arial" pitchFamily="34" charset="0"/>
              </a:rPr>
              <a:t> capítulos:</a:t>
            </a:r>
          </a:p>
          <a:p>
            <a:r>
              <a:rPr lang="es-ES" b="1" u="sng" dirty="0" err="1" smtClean="0">
                <a:solidFill>
                  <a:srgbClr val="0070C0"/>
                </a:solidFill>
                <a:latin typeface="Calibri" pitchFamily="34" charset="0"/>
                <a:cs typeface="Arial" pitchFamily="34" charset="0"/>
                <a:hlinkClick r:id="rId5"/>
              </a:rPr>
              <a:t>Lume</a:t>
            </a:r>
            <a:endParaRPr lang="es-ES" b="1" u="sng" dirty="0" smtClean="0">
              <a:solidFill>
                <a:srgbClr val="0070C0"/>
              </a:solidFill>
              <a:latin typeface="Calibri" pitchFamily="34" charset="0"/>
              <a:cs typeface="Arial" pitchFamily="34" charset="0"/>
              <a:hlinkClick r:id="rId5"/>
            </a:endParaRPr>
          </a:p>
          <a:p>
            <a:r>
              <a:rPr lang="es-ES" b="1" u="sng" dirty="0" err="1" smtClean="0">
                <a:solidFill>
                  <a:srgbClr val="0070C0"/>
                </a:solidFill>
                <a:latin typeface="Calibri" pitchFamily="34" charset="0"/>
                <a:cs typeface="Arial" pitchFamily="34" charset="0"/>
                <a:hlinkClick r:id="rId5"/>
              </a:rPr>
              <a:t>Auga</a:t>
            </a:r>
            <a:endParaRPr lang="es-ES" b="1" u="sng" dirty="0" smtClean="0">
              <a:solidFill>
                <a:srgbClr val="0070C0"/>
              </a:solidFill>
              <a:latin typeface="Calibri" pitchFamily="34" charset="0"/>
              <a:cs typeface="Arial" pitchFamily="34" charset="0"/>
              <a:hlinkClick r:id="rId5"/>
            </a:endParaRPr>
          </a:p>
          <a:p>
            <a:r>
              <a:rPr lang="es-ES" b="1" u="sng" dirty="0" smtClean="0">
                <a:solidFill>
                  <a:srgbClr val="0070C0"/>
                </a:solidFill>
                <a:latin typeface="Calibri" pitchFamily="34" charset="0"/>
                <a:cs typeface="Arial" pitchFamily="34" charset="0"/>
                <a:hlinkClick r:id="rId5"/>
              </a:rPr>
              <a:t>Terra</a:t>
            </a:r>
          </a:p>
          <a:p>
            <a:r>
              <a:rPr lang="es-ES" b="1" u="sng" dirty="0" smtClean="0">
                <a:solidFill>
                  <a:srgbClr val="0070C0"/>
                </a:solidFill>
                <a:latin typeface="Calibri" pitchFamily="34" charset="0"/>
                <a:cs typeface="Arial" pitchFamily="34" charset="0"/>
                <a:hlinkClick r:id="rId5"/>
              </a:rPr>
              <a:t>A</a:t>
            </a:r>
            <a:r>
              <a:rPr lang="es-ES" b="1" u="sng" dirty="0" smtClean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ire</a:t>
            </a:r>
          </a:p>
          <a:p>
            <a:r>
              <a:rPr lang="es-ES" b="1" u="sng" dirty="0" smtClean="0">
                <a:solidFill>
                  <a:srgbClr val="0070C0"/>
                </a:solidFill>
                <a:latin typeface="Calibri" pitchFamily="34" charset="0"/>
                <a:cs typeface="Arial" pitchFamily="34" charset="0"/>
                <a:hlinkClick r:id="rId5"/>
              </a:rPr>
              <a:t>Futuro</a:t>
            </a:r>
            <a:endParaRPr lang="es-ES" u="sng" dirty="0" smtClean="0">
              <a:solidFill>
                <a:srgbClr val="0070C0"/>
              </a:solidFill>
              <a:latin typeface="Calibri" pitchFamily="34" charset="0"/>
              <a:cs typeface="Arial" pitchFamily="34" charset="0"/>
              <a:hlinkClick r:id="rId5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6</a:t>
            </a:fld>
            <a:endParaRPr lang="en"/>
          </a:p>
        </p:txBody>
      </p:sp>
      <p:sp>
        <p:nvSpPr>
          <p:cNvPr id="11" name="Shape 101"/>
          <p:cNvSpPr txBox="1">
            <a:spLocks/>
          </p:cNvSpPr>
          <p:nvPr/>
        </p:nvSpPr>
        <p:spPr>
          <a:xfrm>
            <a:off x="500034" y="857238"/>
            <a:ext cx="5643602" cy="307652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Lato Hairline"/>
              <a:buNone/>
              <a:tabLst/>
              <a:defRPr/>
            </a:pPr>
            <a:r>
              <a:rPr kumimoji="0" lang="es-ES" sz="18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Sinopse</a:t>
            </a:r>
            <a:r>
              <a:rPr kumimoji="0" lang="es-ES" sz="18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:</a:t>
            </a:r>
            <a:r>
              <a:rPr kumimoji="0" lang="es-ES" sz="1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 ”Contra os elementos" é un documental que </a:t>
            </a:r>
            <a:r>
              <a:rPr kumimoji="0" lang="es-ES" sz="18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pretende visualizar o deporte </a:t>
            </a:r>
            <a:r>
              <a:rPr kumimoji="0" lang="es-ES" sz="18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feminino</a:t>
            </a:r>
            <a:r>
              <a:rPr kumimoji="0" lang="es-ES" sz="18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 </a:t>
            </a:r>
            <a:r>
              <a:rPr kumimoji="0" lang="es-E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na</a:t>
            </a:r>
            <a:r>
              <a:rPr kumimoji="0" lang="es-ES" sz="1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 provincia da Coruña </a:t>
            </a:r>
            <a:r>
              <a:rPr kumimoji="0" lang="es-E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amosando</a:t>
            </a:r>
            <a:r>
              <a:rPr kumimoji="0" lang="es-ES" sz="1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 a </a:t>
            </a:r>
            <a:r>
              <a:rPr kumimoji="0" lang="es-ES" sz="18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realidade</a:t>
            </a:r>
            <a:r>
              <a:rPr kumimoji="0" lang="es-ES" sz="1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 das deportistas galegas, </a:t>
            </a:r>
            <a:r>
              <a:rPr kumimoji="0" lang="es-ES" sz="18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reivindicar a </a:t>
            </a:r>
            <a:r>
              <a:rPr kumimoji="0" lang="es-ES" sz="18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proxección</a:t>
            </a:r>
            <a:r>
              <a:rPr kumimoji="0" lang="es-ES" sz="18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 </a:t>
            </a:r>
            <a:r>
              <a:rPr kumimoji="0" lang="es-ES" sz="1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deportiva das deportistas de elite e </a:t>
            </a:r>
            <a:r>
              <a:rPr kumimoji="0" lang="es-ES" sz="18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apoiar</a:t>
            </a:r>
            <a:r>
              <a:rPr kumimoji="0" lang="es-ES" sz="18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 os deportes minoritarios e de base</a:t>
            </a:r>
            <a:r>
              <a:rPr kumimoji="0" lang="es-ES" sz="1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, </a:t>
            </a:r>
            <a:r>
              <a:rPr kumimoji="0" lang="es-E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axudar</a:t>
            </a:r>
            <a:r>
              <a:rPr kumimoji="0" lang="es-ES" sz="1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 a </a:t>
            </a:r>
            <a:r>
              <a:rPr kumimoji="0" lang="es-ES" sz="18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crear </a:t>
            </a:r>
            <a:r>
              <a:rPr kumimoji="0" lang="es-ES" sz="18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iconas</a:t>
            </a:r>
            <a:r>
              <a:rPr kumimoji="0" lang="es-ES" sz="18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 </a:t>
            </a:r>
            <a:r>
              <a:rPr kumimoji="0" lang="es-ES" sz="1800" b="1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femininas</a:t>
            </a:r>
            <a:r>
              <a:rPr kumimoji="0" lang="es-ES" sz="18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 </a:t>
            </a:r>
            <a:r>
              <a:rPr kumimoji="0" lang="es-ES" sz="1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que </a:t>
            </a:r>
            <a:r>
              <a:rPr kumimoji="0" lang="es-E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sexan</a:t>
            </a:r>
            <a:r>
              <a:rPr kumimoji="0" lang="es-ES" sz="1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 referentes para o </a:t>
            </a:r>
            <a:r>
              <a:rPr kumimoji="0" lang="es-ES" sz="18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fomento da práctica </a:t>
            </a:r>
            <a:r>
              <a:rPr kumimoji="0" lang="es-ES" sz="1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deportiva entre as mulleres en </a:t>
            </a:r>
            <a:r>
              <a:rPr kumimoji="0" lang="es-E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igualdade</a:t>
            </a:r>
            <a:r>
              <a:rPr kumimoji="0" lang="es-ES" sz="1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 de oportunidades, rachando estereotipos de </a:t>
            </a:r>
            <a:r>
              <a:rPr kumimoji="0" lang="es-E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xénero</a:t>
            </a:r>
            <a:r>
              <a:rPr kumimoji="0" lang="es-ES" sz="1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 </a:t>
            </a:r>
            <a:r>
              <a:rPr kumimoji="0" lang="es-E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impostos</a:t>
            </a:r>
            <a:r>
              <a:rPr kumimoji="0" lang="es-ES" sz="1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 </a:t>
            </a:r>
            <a:r>
              <a:rPr kumimoji="0" lang="es-E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na</a:t>
            </a:r>
            <a:r>
              <a:rPr kumimoji="0" lang="es-ES" sz="1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 </a:t>
            </a:r>
            <a:r>
              <a:rPr kumimoji="0" lang="es-ES" sz="1800" b="0" i="1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sociedade</a:t>
            </a:r>
            <a:r>
              <a:rPr kumimoji="0" lang="es-ES" sz="1800" b="0" i="1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Lato Hairline"/>
                <a:cs typeface="Arial" pitchFamily="34" charset="0"/>
                <a:sym typeface="Lato Hairline"/>
              </a:rPr>
              <a:t>.</a:t>
            </a:r>
            <a:endParaRPr kumimoji="0" lang="en" sz="1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Lato Hairline"/>
              <a:ea typeface="Lato Hairline"/>
              <a:cs typeface="Lato Hairline"/>
              <a:sym typeface="Lato Hairlin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xfrm>
            <a:off x="8480584" y="4673651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/>
              <a:pPr lvl="0">
                <a:spcBef>
                  <a:spcPts val="0"/>
                </a:spcBef>
                <a:buNone/>
              </a:pPr>
              <a:t>7</a:t>
            </a:fld>
            <a:endParaRPr lang="en"/>
          </a:p>
        </p:txBody>
      </p:sp>
      <p:sp>
        <p:nvSpPr>
          <p:cNvPr id="7" name="6 Rectángulo"/>
          <p:cNvSpPr/>
          <p:nvPr/>
        </p:nvSpPr>
        <p:spPr>
          <a:xfrm>
            <a:off x="428596" y="71420"/>
            <a:ext cx="6858048" cy="4795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 smtClean="0">
                <a:solidFill>
                  <a:srgbClr val="FF0000"/>
                </a:solidFill>
                <a:latin typeface="Calibri" pitchFamily="34" charset="0"/>
                <a:cs typeface="Arial" pitchFamily="34" charset="0"/>
              </a:rPr>
              <a:t>LUME: </a:t>
            </a:r>
            <a:r>
              <a:rPr lang="es-ES" dirty="0" err="1" smtClean="0">
                <a:latin typeface="Calibri" pitchFamily="34" charset="0"/>
                <a:cs typeface="Arial" pitchFamily="34" charset="0"/>
              </a:rPr>
              <a:t>adicado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 a </a:t>
            </a:r>
            <a:r>
              <a:rPr lang="es-ES" dirty="0" err="1" smtClean="0">
                <a:latin typeface="Calibri" pitchFamily="34" charset="0"/>
                <a:cs typeface="Arial" pitchFamily="34" charset="0"/>
              </a:rPr>
              <a:t>forza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 física e a </a:t>
            </a:r>
            <a:r>
              <a:rPr lang="es-ES" dirty="0" err="1" smtClean="0">
                <a:latin typeface="Calibri" pitchFamily="34" charset="0"/>
                <a:cs typeface="Arial" pitchFamily="34" charset="0"/>
              </a:rPr>
              <a:t>vontade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s-ES" dirty="0" smtClean="0">
                <a:latin typeface="Calibri" pitchFamily="34" charset="0"/>
                <a:cs typeface="Arial" pitchFamily="34" charset="0"/>
              </a:rPr>
              <a:t>MARTA BRAÑAS (Boxeo)</a:t>
            </a:r>
          </a:p>
          <a:p>
            <a:pPr algn="ctr"/>
            <a:r>
              <a:rPr lang="es-ES" dirty="0" smtClean="0">
                <a:latin typeface="Calibri" pitchFamily="34" charset="0"/>
                <a:cs typeface="Arial" pitchFamily="34" charset="0"/>
              </a:rPr>
              <a:t>MÓNICA CASTELO (Rugby)</a:t>
            </a:r>
          </a:p>
          <a:p>
            <a:pPr algn="ctr"/>
            <a:endParaRPr lang="es-ES" dirty="0" smtClean="0">
              <a:latin typeface="Calibri" pitchFamily="34" charset="0"/>
              <a:cs typeface="Arial" pitchFamily="34" charset="0"/>
            </a:endParaRPr>
          </a:p>
          <a:p>
            <a:r>
              <a:rPr lang="es-ES" b="1" dirty="0" smtClean="0">
                <a:solidFill>
                  <a:schemeClr val="accent2"/>
                </a:solidFill>
                <a:latin typeface="Calibri" pitchFamily="34" charset="0"/>
                <a:cs typeface="Arial" pitchFamily="34" charset="0"/>
              </a:rPr>
              <a:t>TERRA</a:t>
            </a:r>
            <a:r>
              <a:rPr lang="es-ES" b="1" dirty="0" smtClean="0">
                <a:latin typeface="Calibri" pitchFamily="34" charset="0"/>
                <a:cs typeface="Arial" pitchFamily="34" charset="0"/>
              </a:rPr>
              <a:t>: </a:t>
            </a:r>
            <a:r>
              <a:rPr lang="es-ES" dirty="0" err="1" smtClean="0">
                <a:latin typeface="Calibri" pitchFamily="34" charset="0"/>
                <a:cs typeface="Arial" pitchFamily="34" charset="0"/>
              </a:rPr>
              <a:t>adicado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 a resistencia física e mental.</a:t>
            </a:r>
          </a:p>
          <a:p>
            <a:pPr algn="ctr"/>
            <a:r>
              <a:rPr lang="es-ES" dirty="0" smtClean="0">
                <a:latin typeface="Calibri" pitchFamily="34" charset="0"/>
                <a:cs typeface="Arial" pitchFamily="34" charset="0"/>
              </a:rPr>
              <a:t>VERÓ BOQUETE (Fútbol)</a:t>
            </a:r>
          </a:p>
          <a:p>
            <a:pPr algn="ctr"/>
            <a:r>
              <a:rPr lang="es-ES" dirty="0" smtClean="0">
                <a:latin typeface="Calibri" pitchFamily="34" charset="0"/>
                <a:cs typeface="Arial" pitchFamily="34" charset="0"/>
              </a:rPr>
              <a:t>PAULA MAYOBRE (Atletismo)</a:t>
            </a:r>
          </a:p>
          <a:p>
            <a:pPr algn="ctr"/>
            <a:endParaRPr lang="es-ES" dirty="0" smtClean="0">
              <a:latin typeface="Calibri" pitchFamily="34" charset="0"/>
              <a:cs typeface="Arial" pitchFamily="34" charset="0"/>
            </a:endParaRPr>
          </a:p>
          <a:p>
            <a:r>
              <a:rPr lang="es-ES" b="1" dirty="0" smtClean="0">
                <a:solidFill>
                  <a:srgbClr val="00B0F0"/>
                </a:solidFill>
                <a:latin typeface="Calibri" pitchFamily="34" charset="0"/>
                <a:cs typeface="Arial" pitchFamily="34" charset="0"/>
              </a:rPr>
              <a:t>AUGA: 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trata o equilibrio e a orientación.</a:t>
            </a:r>
          </a:p>
          <a:p>
            <a:pPr algn="ctr"/>
            <a:r>
              <a:rPr lang="es-ES" dirty="0" smtClean="0">
                <a:latin typeface="Calibri" pitchFamily="34" charset="0"/>
                <a:cs typeface="Arial" pitchFamily="34" charset="0"/>
              </a:rPr>
              <a:t>SOFÍA TORO (Vela)</a:t>
            </a:r>
          </a:p>
          <a:p>
            <a:pPr algn="ctr"/>
            <a:r>
              <a:rPr lang="es-ES" dirty="0" smtClean="0">
                <a:latin typeface="Calibri" pitchFamily="34" charset="0"/>
                <a:cs typeface="Arial" pitchFamily="34" charset="0"/>
              </a:rPr>
              <a:t>ISABEL GUNDÍN (Surf)</a:t>
            </a:r>
          </a:p>
          <a:p>
            <a:pPr algn="ctr"/>
            <a:r>
              <a:rPr lang="es-ES" dirty="0" smtClean="0">
                <a:latin typeface="Calibri" pitchFamily="34" charset="0"/>
                <a:cs typeface="Arial" pitchFamily="34" charset="0"/>
              </a:rPr>
              <a:t>RUTH BALLESTEROS (Natación)</a:t>
            </a:r>
          </a:p>
          <a:p>
            <a:pPr algn="ctr"/>
            <a:endParaRPr lang="es-ES" dirty="0" smtClean="0">
              <a:latin typeface="Calibri" pitchFamily="34" charset="0"/>
              <a:cs typeface="Arial" pitchFamily="34" charset="0"/>
            </a:endParaRPr>
          </a:p>
          <a:p>
            <a:r>
              <a:rPr lang="es-ES" b="1" dirty="0" smtClean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AIRE: </a:t>
            </a:r>
            <a:r>
              <a:rPr lang="es-ES" dirty="0" err="1" smtClean="0">
                <a:latin typeface="Calibri" pitchFamily="34" charset="0"/>
                <a:cs typeface="Arial" pitchFamily="34" charset="0"/>
              </a:rPr>
              <a:t>adicado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 á </a:t>
            </a:r>
            <a:r>
              <a:rPr lang="es-ES" dirty="0" err="1" smtClean="0">
                <a:latin typeface="Calibri" pitchFamily="34" charset="0"/>
                <a:cs typeface="Arial" pitchFamily="34" charset="0"/>
              </a:rPr>
              <a:t>habilidade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, control e  destreza. </a:t>
            </a:r>
          </a:p>
          <a:p>
            <a:pPr algn="ctr"/>
            <a:r>
              <a:rPr lang="es-ES" dirty="0" smtClean="0">
                <a:latin typeface="Calibri" pitchFamily="34" charset="0"/>
                <a:cs typeface="Arial" pitchFamily="34" charset="0"/>
              </a:rPr>
              <a:t>MARI CARMEN GARCÍA GÓMEZ (Parapente)</a:t>
            </a:r>
          </a:p>
          <a:p>
            <a:pPr algn="ctr"/>
            <a:r>
              <a:rPr lang="es-ES" dirty="0" smtClean="0">
                <a:latin typeface="Calibri" pitchFamily="34" charset="0"/>
                <a:cs typeface="Arial" pitchFamily="34" charset="0"/>
              </a:rPr>
              <a:t>MAITE REIMONDO (Parapente)</a:t>
            </a:r>
          </a:p>
          <a:p>
            <a:pPr algn="ctr"/>
            <a:r>
              <a:rPr lang="es-ES" dirty="0" smtClean="0">
                <a:latin typeface="Calibri" pitchFamily="34" charset="0"/>
                <a:cs typeface="Arial" pitchFamily="34" charset="0"/>
              </a:rPr>
              <a:t>ELENA GONZÁLEZ ARIAS (</a:t>
            </a:r>
            <a:r>
              <a:rPr lang="es-ES" dirty="0" err="1" smtClean="0">
                <a:latin typeface="Calibri" pitchFamily="34" charset="0"/>
                <a:cs typeface="Arial" pitchFamily="34" charset="0"/>
              </a:rPr>
              <a:t>Ximnasia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 rítmica)</a:t>
            </a:r>
          </a:p>
          <a:p>
            <a:pPr algn="ctr"/>
            <a:r>
              <a:rPr lang="es-ES" dirty="0" smtClean="0">
                <a:latin typeface="Calibri" pitchFamily="34" charset="0"/>
                <a:cs typeface="Arial" pitchFamily="34" charset="0"/>
              </a:rPr>
              <a:t>THAIS PAZOS POSE(</a:t>
            </a:r>
            <a:r>
              <a:rPr lang="es-ES" dirty="0" err="1" smtClean="0">
                <a:latin typeface="Calibri" pitchFamily="34" charset="0"/>
                <a:cs typeface="Arial" pitchFamily="34" charset="0"/>
              </a:rPr>
              <a:t>Ximnasia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 rítmica)</a:t>
            </a:r>
          </a:p>
          <a:p>
            <a:pPr algn="ctr"/>
            <a:r>
              <a:rPr lang="es-ES" dirty="0" smtClean="0">
                <a:latin typeface="Calibri" pitchFamily="34" charset="0"/>
                <a:cs typeface="Arial" pitchFamily="34" charset="0"/>
              </a:rPr>
              <a:t>ALICIA SADIA SEOANE (</a:t>
            </a:r>
            <a:r>
              <a:rPr lang="es-ES" dirty="0" err="1" smtClean="0">
                <a:latin typeface="Calibri" pitchFamily="34" charset="0"/>
                <a:cs typeface="Arial" pitchFamily="34" charset="0"/>
              </a:rPr>
              <a:t>Ximnasia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 rítmica)</a:t>
            </a:r>
          </a:p>
          <a:p>
            <a:pPr algn="ctr"/>
            <a:endParaRPr lang="es-ES" dirty="0" smtClean="0">
              <a:latin typeface="Calibri" pitchFamily="34" charset="0"/>
              <a:cs typeface="Arial" pitchFamily="34" charset="0"/>
            </a:endParaRPr>
          </a:p>
          <a:p>
            <a:r>
              <a:rPr lang="es-ES" b="1" dirty="0" smtClean="0">
                <a:solidFill>
                  <a:srgbClr val="930B8D"/>
                </a:solidFill>
                <a:latin typeface="Calibri" pitchFamily="34" charset="0"/>
                <a:cs typeface="Arial" pitchFamily="34" charset="0"/>
              </a:rPr>
              <a:t>FUTURO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 directrices para entender e combatir o problema do </a:t>
            </a:r>
            <a:r>
              <a:rPr lang="es-ES" dirty="0" err="1" smtClean="0">
                <a:latin typeface="Calibri" pitchFamily="34" charset="0"/>
                <a:cs typeface="Arial" pitchFamily="34" charset="0"/>
              </a:rPr>
              <a:t>xénero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 no deporte.</a:t>
            </a:r>
          </a:p>
          <a:p>
            <a:pPr algn="ctr"/>
            <a:r>
              <a:rPr lang="es-ES" dirty="0" smtClean="0">
                <a:latin typeface="Calibri" pitchFamily="34" charset="0"/>
                <a:cs typeface="Arial" pitchFamily="34" charset="0"/>
              </a:rPr>
              <a:t>MARÍA JOSÉ MOSQUERA ( profesora </a:t>
            </a:r>
            <a:r>
              <a:rPr lang="es-ES" dirty="0" err="1" smtClean="0">
                <a:latin typeface="Calibri" pitchFamily="34" charset="0"/>
                <a:cs typeface="Arial" pitchFamily="34" charset="0"/>
              </a:rPr>
              <a:t>Socioloxía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 da </a:t>
            </a:r>
            <a:r>
              <a:rPr lang="es-ES" dirty="0" err="1" smtClean="0">
                <a:latin typeface="Calibri" pitchFamily="34" charset="0"/>
                <a:cs typeface="Arial" pitchFamily="34" charset="0"/>
              </a:rPr>
              <a:t>Actividade</a:t>
            </a:r>
            <a:r>
              <a:rPr lang="es-ES" dirty="0" smtClean="0">
                <a:latin typeface="Calibri" pitchFamily="34" charset="0"/>
                <a:cs typeface="Arial" pitchFamily="34" charset="0"/>
              </a:rPr>
              <a:t> Física e do Deporte UDC)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en" smtClean="0"/>
              <a:pPr lvl="0">
                <a:spcBef>
                  <a:spcPts val="0"/>
                </a:spcBef>
                <a:buNone/>
              </a:pPr>
              <a:t>8</a:t>
            </a:fld>
            <a:endParaRPr lang="en"/>
          </a:p>
        </p:txBody>
      </p:sp>
      <p:pic>
        <p:nvPicPr>
          <p:cNvPr id="5" name="4 Imagen" descr="J:\2. IGUALDADE DE XÉNERO\2. PROGRAMAS, ACTIVIDADES E CONCURSOS\ANUALIDADE 2016\PROXECTO-MULLER E DEPORTE 16\Xustificación y memoria\FOTOS\Making Of ContraOsElementos\05_ContraOsElementos_MO_foto_EvaAlons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642924"/>
            <a:ext cx="278608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J:\2. IGUALDADE DE XÉNERO\2. PROGRAMAS, ACTIVIDADES E CONCURSOS\ANUALIDADE 2016\PROXECTO-MULLER E DEPORTE 16\Xustificación y memoria\FOTOS\Fotogramas Foto Fixa\PaulaMayobre_Contra_os_Elementos_fotTER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2500312"/>
            <a:ext cx="2660179" cy="1643068"/>
          </a:xfrm>
          <a:prstGeom prst="rect">
            <a:avLst/>
          </a:prstGeom>
          <a:noFill/>
        </p:spPr>
      </p:pic>
      <p:pic>
        <p:nvPicPr>
          <p:cNvPr id="7" name="Picture 5" descr="J:\2. IGUALDADE DE XÉNERO\2. PROGRAMAS, ACTIVIDADES E CONCURSOS\ANUALIDADE 2016\PROXECTO-MULLER E DEPORTE 16\Xustificación y memoria\FOTOS\Fotogramas Foto Fixa\VeroBoquete_Contra_os_Elementos_fotTERR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2500312"/>
            <a:ext cx="2841986" cy="1634126"/>
          </a:xfrm>
          <a:prstGeom prst="rect">
            <a:avLst/>
          </a:prstGeom>
          <a:noFill/>
        </p:spPr>
      </p:pic>
      <p:pic>
        <p:nvPicPr>
          <p:cNvPr id="8" name="Picture 6" descr="J:\2. IGUALDADE DE XÉNERO\2. PROGRAMAS, ACTIVIDADES E CONCURSOS\ANUALIDADE 2016\PROXECTO-MULLER E DEPORTE 16\Xustificación y memoria\FOTOS\Fotogramas Foto Fixa\SofiaToro_Contra_os_Elementos_fotAUGA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642924"/>
            <a:ext cx="2640655" cy="1643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Eglamour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548</Words>
  <PresentationFormat>Presentación en pantalla (16:9)</PresentationFormat>
  <Paragraphs>94</Paragraphs>
  <Slides>8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Eglamour template</vt:lpstr>
      <vt:lpstr>CAMPAÑA DE DIFUSIÓN E DEBATE SOBRE O DEPORTE FEMININO NA PROVINCIA DA CORUÑA  CONQUISTA OS ELEMENTOS</vt:lpstr>
      <vt:lpstr>OBXECTO</vt:lpstr>
      <vt:lpstr>CONCELLOS PARTICIPANTES</vt:lpstr>
      <vt:lpstr>OBXECTIVOS</vt:lpstr>
      <vt:lpstr>Diapositiva 5</vt:lpstr>
      <vt:lpstr>Diapositiva 6</vt:lpstr>
      <vt:lpstr>Diapositiva 7</vt:lpstr>
      <vt:lpstr>Diapositiva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Eva Ovenza</dc:creator>
  <cp:lastModifiedBy>eva.ovenza</cp:lastModifiedBy>
  <cp:revision>17</cp:revision>
  <dcterms:modified xsi:type="dcterms:W3CDTF">2017-10-23T13:08:12Z</dcterms:modified>
</cp:coreProperties>
</file>