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6" r:id="rId2"/>
    <p:sldMasterId id="2147483703" r:id="rId3"/>
  </p:sldMasterIdLst>
  <p:notesMasterIdLst>
    <p:notesMasterId r:id="rId71"/>
  </p:notesMasterIdLst>
  <p:handoutMasterIdLst>
    <p:handoutMasterId r:id="rId72"/>
  </p:handoutMasterIdLst>
  <p:sldIdLst>
    <p:sldId id="405" r:id="rId4"/>
    <p:sldId id="257" r:id="rId5"/>
    <p:sldId id="258" r:id="rId6"/>
    <p:sldId id="339" r:id="rId7"/>
    <p:sldId id="396" r:id="rId8"/>
    <p:sldId id="397" r:id="rId9"/>
    <p:sldId id="341" r:id="rId10"/>
    <p:sldId id="342" r:id="rId11"/>
    <p:sldId id="406" r:id="rId12"/>
    <p:sldId id="320" r:id="rId13"/>
    <p:sldId id="326" r:id="rId14"/>
    <p:sldId id="321" r:id="rId15"/>
    <p:sldId id="398" r:id="rId16"/>
    <p:sldId id="358" r:id="rId17"/>
    <p:sldId id="401" r:id="rId18"/>
    <p:sldId id="407" r:id="rId19"/>
    <p:sldId id="421" r:id="rId20"/>
    <p:sldId id="422" r:id="rId21"/>
    <p:sldId id="423" r:id="rId22"/>
    <p:sldId id="425" r:id="rId23"/>
    <p:sldId id="424" r:id="rId24"/>
    <p:sldId id="426" r:id="rId25"/>
    <p:sldId id="322" r:id="rId26"/>
    <p:sldId id="419" r:id="rId27"/>
    <p:sldId id="399" r:id="rId28"/>
    <p:sldId id="411" r:id="rId29"/>
    <p:sldId id="412" r:id="rId30"/>
    <p:sldId id="413" r:id="rId31"/>
    <p:sldId id="414" r:id="rId32"/>
    <p:sldId id="415" r:id="rId33"/>
    <p:sldId id="416" r:id="rId34"/>
    <p:sldId id="418" r:id="rId35"/>
    <p:sldId id="417" r:id="rId36"/>
    <p:sldId id="323" r:id="rId37"/>
    <p:sldId id="333" r:id="rId38"/>
    <p:sldId id="348" r:id="rId39"/>
    <p:sldId id="324" r:id="rId40"/>
    <p:sldId id="334" r:id="rId41"/>
    <p:sldId id="365" r:id="rId42"/>
    <p:sldId id="366" r:id="rId43"/>
    <p:sldId id="368" r:id="rId44"/>
    <p:sldId id="385" r:id="rId45"/>
    <p:sldId id="369" r:id="rId46"/>
    <p:sldId id="370" r:id="rId47"/>
    <p:sldId id="371" r:id="rId48"/>
    <p:sldId id="372" r:id="rId49"/>
    <p:sldId id="373" r:id="rId50"/>
    <p:sldId id="374" r:id="rId51"/>
    <p:sldId id="388" r:id="rId52"/>
    <p:sldId id="386" r:id="rId53"/>
    <p:sldId id="387" r:id="rId54"/>
    <p:sldId id="375" r:id="rId55"/>
    <p:sldId id="389" r:id="rId56"/>
    <p:sldId id="390" r:id="rId57"/>
    <p:sldId id="376" r:id="rId58"/>
    <p:sldId id="391" r:id="rId59"/>
    <p:sldId id="392" r:id="rId60"/>
    <p:sldId id="393" r:id="rId61"/>
    <p:sldId id="377" r:id="rId62"/>
    <p:sldId id="378" r:id="rId63"/>
    <p:sldId id="379" r:id="rId64"/>
    <p:sldId id="395" r:id="rId65"/>
    <p:sldId id="394" r:id="rId66"/>
    <p:sldId id="380" r:id="rId67"/>
    <p:sldId id="381" r:id="rId68"/>
    <p:sldId id="382" r:id="rId69"/>
    <p:sldId id="338" r:id="rId70"/>
  </p:sldIdLst>
  <p:sldSz cx="9144000" cy="6858000" type="screen4x3"/>
  <p:notesSz cx="6797675" cy="9926638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90">
          <p15:clr>
            <a:srgbClr val="A4A3A4"/>
          </p15:clr>
        </p15:guide>
        <p15:guide id="2" pos="5568">
          <p15:clr>
            <a:srgbClr val="A4A3A4"/>
          </p15:clr>
        </p15:guide>
        <p15:guide id="3" pos="2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LG" initials="PLG" lastIdx="2" clrIdx="0">
    <p:extLst/>
  </p:cmAuthor>
  <p:cmAuthor id="2" name="Maria Teresa Mosquera Noya" initials="MTMN" lastIdx="8" clrIdx="1"/>
  <p:cmAuthor id="3" name="Esmeralda López Castro" initials="ELC" lastIdx="14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71B8"/>
    <a:srgbClr val="BF5908"/>
    <a:srgbClr val="E96D0B"/>
    <a:srgbClr val="1F497D"/>
    <a:srgbClr val="35A7DF"/>
    <a:srgbClr val="333333"/>
    <a:srgbClr val="FAC84C"/>
    <a:srgbClr val="009EE0"/>
    <a:srgbClr val="E254C7"/>
    <a:srgbClr val="BF21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87" autoAdjust="0"/>
    <p:restoredTop sz="54468" autoAdjust="0"/>
  </p:normalViewPr>
  <p:slideViewPr>
    <p:cSldViewPr snapToObjects="1">
      <p:cViewPr>
        <p:scale>
          <a:sx n="100" d="100"/>
          <a:sy n="100" d="100"/>
        </p:scale>
        <p:origin x="-1944" y="-462"/>
      </p:cViewPr>
      <p:guideLst>
        <p:guide orient="horz" pos="990"/>
        <p:guide pos="5568"/>
        <p:guide pos="2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548"/>
    </p:cViewPr>
  </p:sorterViewPr>
  <p:notesViewPr>
    <p:cSldViewPr snapToObjects="1">
      <p:cViewPr varScale="1">
        <p:scale>
          <a:sx n="81" d="100"/>
          <a:sy n="81" d="100"/>
        </p:scale>
        <p:origin x="-402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13E83-7ECE-45C8-8088-1631D16FF65A}" type="datetimeFigureOut">
              <a:rPr lang="es-ES" smtClean="0"/>
              <a:t>01/10/2018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404BF-B02B-4A1B-893A-6E42C4168F8A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25107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5B495-5439-4FF7-B66F-32D47CDD0477}" type="datetimeFigureOut">
              <a:rPr lang="es-ES" smtClean="0"/>
              <a:t>01/10/2018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8F0DAC-4ACD-483C-8F91-8A68682A3D4F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6293549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2525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 altLang="es-E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microsoft.com/office/2007/relationships/hdphoto" Target="../media/hdphoto2.wdp"/><Relationship Id="rId26" Type="http://schemas.openxmlformats.org/officeDocument/2006/relationships/image" Target="../media/image26.png"/><Relationship Id="rId3" Type="http://schemas.openxmlformats.org/officeDocument/2006/relationships/image" Target="../media/image10.png"/><Relationship Id="rId21" Type="http://schemas.microsoft.com/office/2007/relationships/hdphoto" Target="../media/hdphoto3.wdp"/><Relationship Id="rId7" Type="http://schemas.openxmlformats.org/officeDocument/2006/relationships/image" Target="../media/image8.png"/><Relationship Id="rId12" Type="http://schemas.openxmlformats.org/officeDocument/2006/relationships/image" Target="../media/image17.png"/><Relationship Id="rId17" Type="http://schemas.openxmlformats.org/officeDocument/2006/relationships/image" Target="../media/image21.png"/><Relationship Id="rId25" Type="http://schemas.openxmlformats.org/officeDocument/2006/relationships/image" Target="../media/image25.png"/><Relationship Id="rId2" Type="http://schemas.openxmlformats.org/officeDocument/2006/relationships/image" Target="../media/image9.emf"/><Relationship Id="rId16" Type="http://schemas.openxmlformats.org/officeDocument/2006/relationships/image" Target="../media/image20.png"/><Relationship Id="rId20" Type="http://schemas.openxmlformats.org/officeDocument/2006/relationships/image" Target="../media/image23.png"/><Relationship Id="rId29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24" Type="http://schemas.microsoft.com/office/2007/relationships/hdphoto" Target="../media/hdphoto4.wdp"/><Relationship Id="rId5" Type="http://schemas.openxmlformats.org/officeDocument/2006/relationships/hyperlink" Target="https://www.boe.es/diario_boe/txt.php?id=BOE-A-2015-10565" TargetMode="External"/><Relationship Id="rId15" Type="http://schemas.microsoft.com/office/2007/relationships/hdphoto" Target="../media/hdphoto1.wdp"/><Relationship Id="rId23" Type="http://schemas.openxmlformats.org/officeDocument/2006/relationships/image" Target="../media/image24.png"/><Relationship Id="rId28" Type="http://schemas.microsoft.com/office/2007/relationships/hdphoto" Target="../media/hdphoto5.wdp"/><Relationship Id="rId10" Type="http://schemas.openxmlformats.org/officeDocument/2006/relationships/image" Target="../media/image15.png"/><Relationship Id="rId19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hyperlink" Target="http://www.w3schools.com/charsets/ref_utf_dingbats.asp" TargetMode="External"/><Relationship Id="rId27" Type="http://schemas.openxmlformats.org/officeDocument/2006/relationships/image" Target="../media/image2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0" y="-13206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35A7DF"/>
              </a:gs>
              <a:gs pos="100000">
                <a:srgbClr val="1D71B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 8"/>
          <p:cNvSpPr/>
          <p:nvPr userDrawn="1"/>
        </p:nvSpPr>
        <p:spPr>
          <a:xfrm>
            <a:off x="0" y="5318782"/>
            <a:ext cx="9144000" cy="800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Rectángulo 10"/>
          <p:cNvSpPr/>
          <p:nvPr userDrawn="1"/>
        </p:nvSpPr>
        <p:spPr>
          <a:xfrm>
            <a:off x="0" y="3949161"/>
            <a:ext cx="9144000" cy="1286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noProof="0" dirty="0"/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1542557" y="5347513"/>
            <a:ext cx="6647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b="1" dirty="0" smtClean="0">
                <a:solidFill>
                  <a:schemeClr val="tx2"/>
                </a:solidFill>
              </a:rPr>
              <a:t>Curso</a:t>
            </a:r>
            <a:r>
              <a:rPr lang="pt-BR" sz="1400" b="1" baseline="0" dirty="0" smtClean="0">
                <a:solidFill>
                  <a:schemeClr val="tx2"/>
                </a:solidFill>
              </a:rPr>
              <a:t> Superior de Administración Electrónica</a:t>
            </a:r>
            <a:endParaRPr lang="pt-BR" sz="1400" b="1" dirty="0" smtClean="0">
              <a:solidFill>
                <a:schemeClr val="tx2"/>
              </a:solidFill>
            </a:endParaRPr>
          </a:p>
        </p:txBody>
      </p:sp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34841" y="629951"/>
            <a:ext cx="3074318" cy="3007300"/>
          </a:xfrm>
          <a:prstGeom prst="rect">
            <a:avLst/>
          </a:prstGeom>
          <a:effectLst/>
        </p:spPr>
      </p:pic>
      <p:sp>
        <p:nvSpPr>
          <p:cNvPr id="15" name="9 CuadroTexto"/>
          <p:cNvSpPr txBox="1"/>
          <p:nvPr userDrawn="1"/>
        </p:nvSpPr>
        <p:spPr>
          <a:xfrm>
            <a:off x="2456960" y="5718832"/>
            <a:ext cx="4874149" cy="251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rgbClr val="E96D0B"/>
                </a:solidFill>
              </a:rPr>
              <a:t>PLAN DE ADMINISTRACIÓN E GOBERNO DIXITAIS – HORIZONTE 2020</a:t>
            </a:r>
            <a:endParaRPr lang="es-ES" sz="1600" dirty="0"/>
          </a:p>
        </p:txBody>
      </p:sp>
      <p:pic>
        <p:nvPicPr>
          <p:cNvPr id="2" name="1 Imagen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813" y="6244589"/>
            <a:ext cx="1223963" cy="476250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62" y="6238617"/>
            <a:ext cx="1512117" cy="486212"/>
          </a:xfrm>
          <a:prstGeom prst="rect">
            <a:avLst/>
          </a:prstGeom>
        </p:spPr>
      </p:pic>
      <p:sp>
        <p:nvSpPr>
          <p:cNvPr id="16" name="Marcador de título 1"/>
          <p:cNvSpPr>
            <a:spLocks noGrp="1"/>
          </p:cNvSpPr>
          <p:nvPr>
            <p:ph type="title" hasCustomPrompt="1"/>
          </p:nvPr>
        </p:nvSpPr>
        <p:spPr>
          <a:xfrm>
            <a:off x="0" y="3945503"/>
            <a:ext cx="9144000" cy="1290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 b="1" baseline="0">
                <a:solidFill>
                  <a:srgbClr val="1F497D"/>
                </a:solidFill>
              </a:defRPr>
            </a:lvl1pPr>
          </a:lstStyle>
          <a:p>
            <a:r>
              <a:rPr lang="gl-ES" noProof="0" dirty="0" smtClean="0"/>
              <a:t>INTEROPERABILIDADE</a:t>
            </a:r>
            <a:endParaRPr lang="gl-ES" noProof="0" dirty="0"/>
          </a:p>
        </p:txBody>
      </p:sp>
    </p:spTree>
    <p:extLst>
      <p:ext uri="{BB962C8B-B14F-4D97-AF65-F5344CB8AC3E}">
        <p14:creationId xmlns:p14="http://schemas.microsoft.com/office/powerpoint/2010/main" val="1330041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MPLO: Táboa (anteri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4328" y="6381328"/>
            <a:ext cx="1091250" cy="4275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07504" y="260648"/>
            <a:ext cx="8784976" cy="544346"/>
          </a:xfrm>
        </p:spPr>
        <p:txBody>
          <a:bodyPr anchor="t">
            <a:normAutofit/>
          </a:bodyPr>
          <a:lstStyle>
            <a:lvl1pPr algn="l">
              <a:defRPr sz="2800" b="1" baseline="0">
                <a:solidFill>
                  <a:srgbClr val="1F497D"/>
                </a:solidFill>
              </a:defRPr>
            </a:lvl1pPr>
          </a:lstStyle>
          <a:p>
            <a:r>
              <a:rPr lang="es-ES" dirty="0" err="1" smtClean="0"/>
              <a:t>Exemplo</a:t>
            </a:r>
            <a:r>
              <a:rPr lang="es-ES" dirty="0" smtClean="0"/>
              <a:t> de </a:t>
            </a:r>
            <a:r>
              <a:rPr lang="es-ES" dirty="0" err="1" smtClean="0"/>
              <a:t>contido</a:t>
            </a:r>
            <a:r>
              <a:rPr lang="es-ES" dirty="0" smtClean="0"/>
              <a:t> de tipo </a:t>
            </a:r>
            <a:r>
              <a:rPr lang="es-ES" dirty="0" err="1" smtClean="0"/>
              <a:t>táboa</a:t>
            </a:r>
            <a:r>
              <a:rPr lang="es-ES" dirty="0" smtClean="0"/>
              <a:t> (modelo anterior)</a:t>
            </a:r>
            <a:endParaRPr lang="gl-ES" dirty="0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0" hasCustomPrompt="1"/>
          </p:nvPr>
        </p:nvSpPr>
        <p:spPr>
          <a:xfrm>
            <a:off x="107504" y="620688"/>
            <a:ext cx="8784975" cy="360040"/>
          </a:xfrm>
        </p:spPr>
        <p:txBody>
          <a:bodyPr>
            <a:noAutofit/>
          </a:bodyPr>
          <a:lstStyle>
            <a:lvl1pPr marL="0" indent="0">
              <a:buNone/>
              <a:defRPr sz="1200" i="1" baseline="0">
                <a:solidFill>
                  <a:srgbClr val="BF5908"/>
                </a:solidFill>
              </a:defRPr>
            </a:lvl1pPr>
            <a:lvl2pPr marL="457200" indent="0">
              <a:buNone/>
              <a:defRPr sz="1200" i="1">
                <a:solidFill>
                  <a:srgbClr val="BF5908"/>
                </a:solidFill>
              </a:defRPr>
            </a:lvl2pPr>
            <a:lvl3pPr marL="914400" indent="0">
              <a:buNone/>
              <a:defRPr sz="1200" i="1">
                <a:solidFill>
                  <a:srgbClr val="BF5908"/>
                </a:solidFill>
              </a:defRPr>
            </a:lvl3pPr>
            <a:lvl4pPr marL="1371600" indent="0">
              <a:buNone/>
              <a:defRPr sz="1200" i="1">
                <a:solidFill>
                  <a:srgbClr val="BF5908"/>
                </a:solidFill>
              </a:defRPr>
            </a:lvl4pPr>
            <a:lvl5pPr marL="1828800" indent="0">
              <a:buNone/>
              <a:defRPr sz="1200" i="1">
                <a:solidFill>
                  <a:srgbClr val="BF5908"/>
                </a:solidFill>
              </a:defRPr>
            </a:lvl5pPr>
          </a:lstStyle>
          <a:p>
            <a:pPr lvl="0"/>
            <a:r>
              <a:rPr lang="es-ES" dirty="0" smtClean="0"/>
              <a:t>Para copiar este </a:t>
            </a:r>
            <a:r>
              <a:rPr lang="es-ES" dirty="0" err="1" smtClean="0"/>
              <a:t>exemplo</a:t>
            </a:r>
            <a:r>
              <a:rPr lang="es-ES" dirty="0" smtClean="0"/>
              <a:t>, acceder á opción “Patrón de dispositiva” desde o menú “Vista”</a:t>
            </a:r>
            <a:endParaRPr lang="gl-ES" dirty="0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11" hasCustomPrompt="1"/>
          </p:nvPr>
        </p:nvSpPr>
        <p:spPr>
          <a:xfrm>
            <a:off x="7452320" y="0"/>
            <a:ext cx="1691679" cy="260648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Autofit/>
          </a:bodyPr>
          <a:lstStyle>
            <a:lvl1pPr marL="0" indent="0"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" dirty="0" smtClean="0"/>
              <a:t>Diapositiva de </a:t>
            </a:r>
            <a:r>
              <a:rPr lang="es-ES" dirty="0" err="1" smtClean="0"/>
              <a:t>exemplo</a:t>
            </a:r>
            <a:endParaRPr lang="gl-ES" dirty="0"/>
          </a:p>
        </p:txBody>
      </p:sp>
      <p:graphicFrame>
        <p:nvGraphicFramePr>
          <p:cNvPr id="10" name="Tabla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44451406"/>
              </p:ext>
            </p:extLst>
          </p:nvPr>
        </p:nvGraphicFramePr>
        <p:xfrm>
          <a:off x="251520" y="1026174"/>
          <a:ext cx="8640959" cy="5283145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656184"/>
                <a:gridCol w="2613032"/>
                <a:gridCol w="2023850"/>
                <a:gridCol w="2347893"/>
              </a:tblGrid>
              <a:tr h="422883">
                <a:tc gridSpan="4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cap="all" baseline="0" dirty="0" smtClean="0"/>
                        <a:t>OPERACIÓNS RELACIONADAS COA XESTIÓN DO SERVIZO DE CHAVE365</a:t>
                      </a:r>
                    </a:p>
                  </a:txBody>
                  <a:tcPr anchor="ctr">
                    <a:lnL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6D0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422883">
                <a:tc gridSpan="4">
                  <a:txBody>
                    <a:bodyPr/>
                    <a:lstStyle/>
                    <a:p>
                      <a:pPr algn="ctr"/>
                      <a:r>
                        <a:rPr lang="es-ES" sz="1600" b="1" cap="all" baseline="0" dirty="0" smtClean="0">
                          <a:solidFill>
                            <a:schemeClr val="bg1"/>
                          </a:solidFill>
                        </a:rPr>
                        <a:t>PROCEDEMENTOS DE HABILITACIÓN CHAVE 365</a:t>
                      </a:r>
                      <a:endParaRPr lang="es-ES" sz="1600" b="1" cap="all" baseline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6D0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sz="1600" cap="all" baseline="0" dirty="0"/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6D0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sz="1600" cap="all" baseline="0" dirty="0"/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6D0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sz="1600" cap="all" baseline="0" dirty="0"/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6D0B"/>
                    </a:solidFill>
                  </a:tcPr>
                </a:tc>
              </a:tr>
              <a:tr h="422883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COLUMNA 1</a:t>
                      </a:r>
                      <a:endParaRPr lang="gl-ES" sz="12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gl-ES" sz="1200" b="1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COLUMNA 2</a:t>
                      </a:r>
                      <a:endParaRPr lang="gl-ES" sz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gl-ES" sz="1200" b="1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COLUMNA 3</a:t>
                      </a:r>
                      <a:endParaRPr lang="gl-ES" sz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gl-ES" sz="1200" b="1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COLUMNA 4</a:t>
                      </a:r>
                      <a:endParaRPr lang="gl-ES" sz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4378">
                <a:tc>
                  <a:txBody>
                    <a:bodyPr/>
                    <a:lstStyle/>
                    <a:p>
                      <a:pPr algn="ctr"/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ENCABEZADO</a:t>
                      </a:r>
                      <a:r>
                        <a:rPr lang="gl-ES" sz="1200" b="1" kern="1200" baseline="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FILA 2</a:t>
                      </a:r>
                      <a:endParaRPr lang="gl-ES" sz="12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Blip>
                          <a:blip r:embed="rId3"/>
                        </a:buBlip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Viñeta en </a:t>
                      </a:r>
                      <a:r>
                        <a:rPr lang="gl-ES" sz="120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5059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ENCABEZADO</a:t>
                      </a:r>
                      <a:r>
                        <a:rPr lang="gl-ES" sz="1200" b="1" kern="1200" baseline="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FILA 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gl-ES" sz="1200" kern="1200" dirty="0" smtClean="0">
                          <a:solidFill>
                            <a:srgbClr val="BF5908"/>
                          </a:solidFill>
                          <a:latin typeface="+mn-lt"/>
                          <a:ea typeface="+mn-ea"/>
                          <a:cs typeface="+mn-cs"/>
                        </a:rPr>
                        <a:t>Viñetas en </a:t>
                      </a:r>
                      <a:r>
                        <a:rPr lang="gl-ES" sz="1200" kern="1200" dirty="0" err="1" smtClean="0">
                          <a:solidFill>
                            <a:srgbClr val="BF5908"/>
                          </a:solidFill>
                          <a:latin typeface="+mn-lt"/>
                          <a:ea typeface="+mn-ea"/>
                          <a:cs typeface="+mn-cs"/>
                        </a:rPr>
                        <a:t>celda</a:t>
                      </a:r>
                      <a:r>
                        <a:rPr lang="gl-ES" sz="1200" kern="1200" dirty="0" smtClean="0">
                          <a:solidFill>
                            <a:srgbClr val="BF590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ocupando dúas liñas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5059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ENCABEZADO</a:t>
                      </a:r>
                      <a:r>
                        <a:rPr lang="gl-ES" sz="1200" b="1" kern="1200" baseline="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FILA 4</a:t>
                      </a:r>
                    </a:p>
                  </a:txBody>
                  <a:tcPr anchor="ctr">
                    <a:lnL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Viñetas en </a:t>
                      </a:r>
                      <a:r>
                        <a:rPr lang="gl-ES" sz="120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Viñetas en </a:t>
                      </a:r>
                      <a:r>
                        <a:rPr lang="gl-ES" sz="120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Viñetas en </a:t>
                      </a:r>
                      <a:r>
                        <a:rPr lang="gl-ES" sz="120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Viñetas en </a:t>
                      </a:r>
                      <a:r>
                        <a:rPr lang="gl-ES" sz="120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96D0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4"/>
          <p:cNvSpPr txBox="1">
            <a:spLocks noChangeArrowheads="1"/>
          </p:cNvSpPr>
          <p:nvPr userDrawn="1"/>
        </p:nvSpPr>
        <p:spPr>
          <a:xfrm>
            <a:off x="-36512" y="6525344"/>
            <a:ext cx="2808311" cy="333375"/>
          </a:xfrm>
          <a:prstGeom prst="rect">
            <a:avLst/>
          </a:prstGeom>
          <a:solidFill>
            <a:schemeClr val="bg1">
              <a:lumMod val="50000"/>
              <a:alpha val="14000"/>
            </a:schemeClr>
          </a:solid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800" dirty="0" smtClean="0">
                <a:solidFill>
                  <a:schemeClr val="bg1">
                    <a:lumMod val="50000"/>
                  </a:schemeClr>
                </a:solidFill>
              </a:rPr>
              <a:t>CURSO SUPERIOR</a:t>
            </a:r>
            <a:r>
              <a:rPr lang="pt-BR" sz="800" baseline="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t-BR" sz="800" dirty="0" smtClean="0">
                <a:solidFill>
                  <a:schemeClr val="bg1">
                    <a:lumMod val="50000"/>
                  </a:schemeClr>
                </a:solidFill>
              </a:rPr>
              <a:t>DE ADMINISTRACIÓN ELECTRÓNICA</a:t>
            </a:r>
            <a:endParaRPr lang="es-ES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6486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0" y="-13206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35A7DF"/>
              </a:gs>
              <a:gs pos="100000">
                <a:srgbClr val="1D71B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 8"/>
          <p:cNvSpPr/>
          <p:nvPr userDrawn="1"/>
        </p:nvSpPr>
        <p:spPr>
          <a:xfrm>
            <a:off x="0" y="2919006"/>
            <a:ext cx="9144000" cy="14174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1542557" y="3153037"/>
            <a:ext cx="6647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b="1" dirty="0" smtClean="0">
                <a:solidFill>
                  <a:schemeClr val="tx2"/>
                </a:solidFill>
              </a:rPr>
              <a:t>Curso Superior de Administración Electrónica</a:t>
            </a:r>
            <a:endParaRPr lang="es-ES" sz="1400" dirty="0">
              <a:solidFill>
                <a:schemeClr val="tx2"/>
              </a:solidFill>
            </a:endParaRPr>
          </a:p>
        </p:txBody>
      </p:sp>
      <p:sp>
        <p:nvSpPr>
          <p:cNvPr id="15" name="9 CuadroTexto"/>
          <p:cNvSpPr txBox="1"/>
          <p:nvPr userDrawn="1"/>
        </p:nvSpPr>
        <p:spPr>
          <a:xfrm>
            <a:off x="2456961" y="3860436"/>
            <a:ext cx="4874149" cy="251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rgbClr val="E96D0B"/>
                </a:solidFill>
              </a:rPr>
              <a:t>PLAN DE ADMINISTRACIÓN E GOBERNO DIXITAIS – HORIZONTE 2020</a:t>
            </a:r>
            <a:endParaRPr lang="es-ES" sz="1600" dirty="0"/>
          </a:p>
        </p:txBody>
      </p:sp>
      <p:pic>
        <p:nvPicPr>
          <p:cNvPr id="2" name="1 Imagen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813" y="6244589"/>
            <a:ext cx="1223963" cy="476250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62" y="6238617"/>
            <a:ext cx="1512117" cy="486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600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idx="12"/>
          </p:nvPr>
        </p:nvSpPr>
        <p:spPr>
          <a:xfrm>
            <a:off x="76200" y="6246813"/>
            <a:ext cx="585788" cy="4889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3B3AAA9-D2AB-408F-8138-F71C388492CE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293741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idx="12"/>
          </p:nvPr>
        </p:nvSpPr>
        <p:spPr>
          <a:xfrm>
            <a:off x="76200" y="6246813"/>
            <a:ext cx="585788" cy="4889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3B3AAA9-D2AB-408F-8138-F71C388492CE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591238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D97965-E0C3-4E83-B192-78109177A289}" type="slidenum">
              <a:rPr lang="es-ES" altLang="es-ES"/>
              <a:pPr/>
              <a:t>‹Nº›</a:t>
            </a:fld>
            <a:endParaRPr lang="es-ES" altLang="es-E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8695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1238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Í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07625" y="1409625"/>
            <a:ext cx="4128750" cy="4038750"/>
          </a:xfrm>
          <a:prstGeom prst="rect">
            <a:avLst/>
          </a:prstGeom>
        </p:spPr>
      </p:pic>
      <p:sp>
        <p:nvSpPr>
          <p:cNvPr id="6" name="1 Título"/>
          <p:cNvSpPr>
            <a:spLocks noGrp="1"/>
          </p:cNvSpPr>
          <p:nvPr>
            <p:ph type="title" hasCustomPrompt="1"/>
          </p:nvPr>
        </p:nvSpPr>
        <p:spPr>
          <a:xfrm>
            <a:off x="179512" y="260648"/>
            <a:ext cx="8712968" cy="544346"/>
          </a:xfrm>
          <a:effectLst/>
        </p:spPr>
        <p:txBody>
          <a:bodyPr anchor="t">
            <a:normAutofit/>
          </a:bodyPr>
          <a:lstStyle>
            <a:lvl1pPr algn="l">
              <a:defRPr sz="2800" b="1" baseline="0">
                <a:solidFill>
                  <a:srgbClr val="1F497D"/>
                </a:solidFill>
              </a:defRPr>
            </a:lvl1pPr>
          </a:lstStyle>
          <a:p>
            <a:r>
              <a:rPr lang="gl-ES" noProof="0" dirty="0" smtClean="0"/>
              <a:t>Índice</a:t>
            </a:r>
            <a:endParaRPr lang="gl-ES" noProof="0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250825" y="804863"/>
            <a:ext cx="8642350" cy="5503862"/>
          </a:xfrm>
        </p:spPr>
        <p:txBody>
          <a:bodyPr>
            <a:normAutofit/>
          </a:bodyPr>
          <a:lstStyle>
            <a:lvl1pPr marL="342900" indent="-342900">
              <a:buFont typeface="Calibri" pitchFamily="34" charset="0"/>
              <a:buChar char="»"/>
              <a:defRPr sz="3200" b="1" cap="all" baseline="0">
                <a:solidFill>
                  <a:srgbClr val="BF5908"/>
                </a:solidFill>
              </a:defRPr>
            </a:lvl1pPr>
            <a:lvl2pPr marL="742950" indent="-285750">
              <a:buFont typeface="Calibri" pitchFamily="34" charset="0"/>
              <a:buChar char="»"/>
              <a:defRPr sz="3200" b="1" cap="all" baseline="0">
                <a:solidFill>
                  <a:srgbClr val="BF5908"/>
                </a:solidFill>
              </a:defRPr>
            </a:lvl2pPr>
            <a:lvl3pPr marL="1143000" indent="-228600">
              <a:buFont typeface="Calibri" pitchFamily="34" charset="0"/>
              <a:buChar char="»"/>
              <a:defRPr sz="3200" b="1" cap="all" baseline="0">
                <a:solidFill>
                  <a:srgbClr val="BF5908"/>
                </a:solidFill>
              </a:defRPr>
            </a:lvl3pPr>
            <a:lvl4pPr marL="1600200" indent="-228600">
              <a:buFont typeface="Calibri" pitchFamily="34" charset="0"/>
              <a:buChar char="»"/>
              <a:defRPr sz="3200" b="1" cap="all" baseline="0">
                <a:solidFill>
                  <a:srgbClr val="BF5908"/>
                </a:solidFill>
              </a:defRPr>
            </a:lvl4pPr>
            <a:lvl5pPr marL="2057400" indent="-228600">
              <a:buFont typeface="Calibri" pitchFamily="34" charset="0"/>
              <a:buChar char="»"/>
              <a:defRPr sz="3200" b="1" cap="all" baseline="0">
                <a:solidFill>
                  <a:srgbClr val="BF5908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0" y="6525344"/>
            <a:ext cx="3347864" cy="333375"/>
          </a:xfrm>
          <a:prstGeom prst="rect">
            <a:avLst/>
          </a:prstGeom>
          <a:noFill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800" baseline="0" dirty="0" err="1" smtClean="0">
                <a:solidFill>
                  <a:schemeClr val="bg1">
                    <a:lumMod val="50000"/>
                  </a:schemeClr>
                </a:solidFill>
              </a:rPr>
              <a:t>Intermediación</a:t>
            </a:r>
            <a:r>
              <a:rPr lang="pt-BR" sz="800" baseline="0" dirty="0" smtClean="0">
                <a:solidFill>
                  <a:schemeClr val="bg1">
                    <a:lumMod val="50000"/>
                  </a:schemeClr>
                </a:solidFill>
              </a:rPr>
              <a:t> de </a:t>
            </a:r>
            <a:r>
              <a:rPr lang="pt-BR" sz="800" baseline="0" dirty="0" err="1" smtClean="0">
                <a:solidFill>
                  <a:schemeClr val="bg1">
                    <a:lumMod val="50000"/>
                  </a:schemeClr>
                </a:solidFill>
              </a:rPr>
              <a:t>Datos</a:t>
            </a:r>
            <a:r>
              <a:rPr lang="pt-BR" sz="800" baseline="0" dirty="0" smtClean="0">
                <a:solidFill>
                  <a:schemeClr val="bg1">
                    <a:lumMod val="50000"/>
                  </a:schemeClr>
                </a:solidFill>
              </a:rPr>
              <a:t>. ENI. Plataformas de Interoperabilidade. </a:t>
            </a:r>
            <a:r>
              <a:rPr lang="pt-BR" sz="800" baseline="0" dirty="0" err="1" smtClean="0">
                <a:solidFill>
                  <a:schemeClr val="bg1">
                    <a:lumMod val="50000"/>
                  </a:schemeClr>
                </a:solidFill>
              </a:rPr>
              <a:t>PasaXe</a:t>
            </a:r>
            <a:endParaRPr lang="es-E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1" name="Picture 2" descr="Deputación Coruña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378613"/>
            <a:ext cx="792088" cy="35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242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35A7DF"/>
              </a:gs>
              <a:gs pos="100000">
                <a:srgbClr val="1D71B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1F497D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91933" y="1246659"/>
            <a:ext cx="2760134" cy="2760134"/>
          </a:xfrm>
          <a:prstGeom prst="rect">
            <a:avLst/>
          </a:prstGeom>
          <a:effectLst/>
        </p:spPr>
      </p:pic>
      <p:sp>
        <p:nvSpPr>
          <p:cNvPr id="12" name="Rectángulo 11"/>
          <p:cNvSpPr/>
          <p:nvPr userDrawn="1"/>
        </p:nvSpPr>
        <p:spPr>
          <a:xfrm>
            <a:off x="0" y="5081870"/>
            <a:ext cx="9144000" cy="11072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4" name="Imagen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555" y="5276542"/>
            <a:ext cx="1349189" cy="717917"/>
          </a:xfrm>
          <a:prstGeom prst="rect">
            <a:avLst/>
          </a:prstGeom>
        </p:spPr>
      </p:pic>
      <p:sp>
        <p:nvSpPr>
          <p:cNvPr id="7" name="Marcador de título 1"/>
          <p:cNvSpPr>
            <a:spLocks noGrp="1"/>
          </p:cNvSpPr>
          <p:nvPr>
            <p:ph type="title" hasCustomPrompt="1"/>
          </p:nvPr>
        </p:nvSpPr>
        <p:spPr>
          <a:xfrm>
            <a:off x="226915" y="5064002"/>
            <a:ext cx="722540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 b="1" cap="all" baseline="0">
                <a:solidFill>
                  <a:srgbClr val="1F497D"/>
                </a:solidFill>
              </a:defRPr>
            </a:lvl1pPr>
          </a:lstStyle>
          <a:p>
            <a:r>
              <a:rPr lang="gl-ES" noProof="0" smtClean="0"/>
              <a:t>Título do CAPITULO</a:t>
            </a:r>
            <a:endParaRPr lang="gl-ES" noProof="0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3851920" y="2379792"/>
            <a:ext cx="1440160" cy="493870"/>
          </a:xfrm>
        </p:spPr>
        <p:txBody>
          <a:bodyPr vert="horz" lIns="91440" tIns="45720" rIns="91440" bIns="45720" rtlCol="0" anchor="ctr">
            <a:noAutofit/>
          </a:bodyPr>
          <a:lstStyle>
            <a:lvl1pPr marL="342900" indent="-342900">
              <a:buNone/>
              <a:defRPr lang="es-ES" sz="1200" b="1" cap="none" baseline="0" smtClean="0">
                <a:solidFill>
                  <a:srgbClr val="BF5908"/>
                </a:solidFill>
              </a:defRPr>
            </a:lvl1pPr>
            <a:lvl2pPr>
              <a:defRPr lang="es-ES" sz="4000" b="0" cap="all" baseline="0" smtClean="0">
                <a:solidFill>
                  <a:srgbClr val="BF5908"/>
                </a:solidFill>
              </a:defRPr>
            </a:lvl2pPr>
            <a:lvl3pPr>
              <a:defRPr lang="es-ES" sz="4000" b="0" cap="all" baseline="0" smtClean="0">
                <a:solidFill>
                  <a:srgbClr val="BF5908"/>
                </a:solidFill>
              </a:defRPr>
            </a:lvl3pPr>
            <a:lvl4pPr>
              <a:defRPr lang="es-ES" sz="4000" b="0" cap="all" baseline="0" smtClean="0">
                <a:solidFill>
                  <a:srgbClr val="BF5908"/>
                </a:solidFill>
              </a:defRPr>
            </a:lvl4pPr>
            <a:lvl5pPr>
              <a:defRPr lang="gl-ES" sz="4000" b="0" cap="all" baseline="0">
                <a:solidFill>
                  <a:srgbClr val="BF5908"/>
                </a:solidFill>
              </a:defRPr>
            </a:lvl5pPr>
          </a:lstStyle>
          <a:p>
            <a:pPr marL="0" lvl="0" indent="0" algn="ctr"/>
            <a:r>
              <a:rPr lang="gl-ES" dirty="0" err="1" smtClean="0"/>
              <a:t>Interoperabilidade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4187596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2477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17894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544346"/>
          </a:xfrm>
        </p:spPr>
        <p:txBody>
          <a:bodyPr anchor="t">
            <a:normAutofit/>
          </a:bodyPr>
          <a:lstStyle>
            <a:lvl1pPr algn="l">
              <a:defRPr sz="2800" b="1" baseline="0">
                <a:solidFill>
                  <a:srgbClr val="1F497D"/>
                </a:solidFill>
              </a:defRPr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gl-ES" noProof="0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11"/>
          </p:nvPr>
        </p:nvSpPr>
        <p:spPr>
          <a:xfrm>
            <a:off x="4572000" y="0"/>
            <a:ext cx="4571999" cy="260648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Autofit/>
          </a:bodyPr>
          <a:lstStyle>
            <a:lvl1pPr marL="0" indent="0">
              <a:buNone/>
              <a:defRPr sz="10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0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0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0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s-ES" noProof="0" dirty="0" smtClean="0"/>
              <a:t>Haga clic para modificar el estilo de texto del patrón</a:t>
            </a:r>
          </a:p>
          <a:p>
            <a:pPr lvl="1"/>
            <a:r>
              <a:rPr lang="es-ES" noProof="0" dirty="0" smtClean="0"/>
              <a:t>Segundo nivel</a:t>
            </a:r>
          </a:p>
          <a:p>
            <a:pPr lvl="2"/>
            <a:r>
              <a:rPr lang="es-ES" noProof="0" dirty="0" smtClean="0"/>
              <a:t>INTEROPERABILIDADE</a:t>
            </a:r>
          </a:p>
          <a:p>
            <a:pPr lvl="3"/>
            <a:r>
              <a:rPr lang="es-ES" noProof="0" dirty="0" smtClean="0"/>
              <a:t>Cuarto nivel</a:t>
            </a:r>
          </a:p>
          <a:p>
            <a:pPr lvl="4"/>
            <a:r>
              <a:rPr lang="es-ES" noProof="0" dirty="0" smtClean="0"/>
              <a:t>Quinto nivel</a:t>
            </a:r>
            <a:endParaRPr lang="gl-ES" noProof="0" dirty="0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12"/>
          </p:nvPr>
        </p:nvSpPr>
        <p:spPr>
          <a:xfrm>
            <a:off x="250824" y="1052736"/>
            <a:ext cx="8641655" cy="5256584"/>
          </a:xfrm>
        </p:spPr>
        <p:txBody>
          <a:bodyPr>
            <a:normAutofit/>
          </a:bodyPr>
          <a:lstStyle>
            <a:lvl1pPr marL="0" indent="0">
              <a:lnSpc>
                <a:spcPts val="2200"/>
              </a:lnSpc>
              <a:buFont typeface="Arial" pitchFamily="34" charset="0"/>
              <a:buNone/>
              <a:defRPr sz="1400"/>
            </a:lvl1pPr>
            <a:lvl2pPr marL="544513" indent="-177800">
              <a:lnSpc>
                <a:spcPts val="2200"/>
              </a:lnSpc>
              <a:buFontTx/>
              <a:buBlip>
                <a:blip r:embed="rId2"/>
              </a:buBlip>
              <a:defRPr sz="1400"/>
            </a:lvl2pPr>
            <a:lvl3pPr marL="715963" indent="-174625">
              <a:lnSpc>
                <a:spcPts val="2200"/>
              </a:lnSpc>
              <a:buFontTx/>
              <a:buBlip>
                <a:blip r:embed="rId2"/>
              </a:buBlip>
              <a:defRPr sz="1400"/>
            </a:lvl3pPr>
            <a:lvl4pPr marL="901700" indent="-177800">
              <a:lnSpc>
                <a:spcPts val="2200"/>
              </a:lnSpc>
              <a:buFontTx/>
              <a:buBlip>
                <a:blip r:embed="rId2"/>
              </a:buBlip>
              <a:defRPr sz="1400"/>
            </a:lvl4pPr>
            <a:lvl5pPr marL="1073150" indent="-174625">
              <a:lnSpc>
                <a:spcPts val="2200"/>
              </a:lnSpc>
              <a:buFontTx/>
              <a:buBlip>
                <a:blip r:embed="rId2"/>
              </a:buBlip>
              <a:defRPr sz="1400"/>
            </a:lvl5pPr>
          </a:lstStyle>
          <a:p>
            <a:pPr lvl="0"/>
            <a:r>
              <a:rPr lang="es-ES" noProof="0" dirty="0" smtClean="0"/>
              <a:t>Haga clic para modificar el estilo de texto del patrón</a:t>
            </a:r>
          </a:p>
          <a:p>
            <a:pPr lvl="1"/>
            <a:r>
              <a:rPr lang="es-ES" noProof="0" dirty="0" smtClean="0"/>
              <a:t>Segundo nivel</a:t>
            </a:r>
          </a:p>
          <a:p>
            <a:pPr lvl="2"/>
            <a:r>
              <a:rPr lang="es-ES" noProof="0" dirty="0" smtClean="0"/>
              <a:t>Tercer nivel</a:t>
            </a:r>
          </a:p>
          <a:p>
            <a:pPr lvl="3"/>
            <a:r>
              <a:rPr lang="es-ES" noProof="0" dirty="0" smtClean="0"/>
              <a:t>Cuarto nivel</a:t>
            </a:r>
          </a:p>
          <a:p>
            <a:pPr lvl="4"/>
            <a:r>
              <a:rPr lang="es-ES" noProof="0" dirty="0" smtClean="0"/>
              <a:t>Quinto nivel</a:t>
            </a:r>
            <a:endParaRPr lang="gl-E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3"/>
          </p:nvPr>
        </p:nvSpPr>
        <p:spPr>
          <a:xfrm>
            <a:off x="179512" y="637868"/>
            <a:ext cx="8713787" cy="358775"/>
          </a:xfrm>
        </p:spPr>
        <p:txBody>
          <a:bodyPr vert="horz" lIns="91440" tIns="45720" rIns="91440" bIns="45720" rtlCol="0">
            <a:noAutofit/>
          </a:bodyPr>
          <a:lstStyle>
            <a:lvl1pPr marL="342900" indent="-342900">
              <a:buNone/>
              <a:defRPr lang="es-ES" sz="1200" i="1" smtClean="0">
                <a:solidFill>
                  <a:srgbClr val="BF5908"/>
                </a:solidFill>
              </a:defRPr>
            </a:lvl1pPr>
            <a:lvl2pPr marL="742950" indent="-285750">
              <a:buNone/>
              <a:defRPr lang="es-ES" sz="1200" i="1" smtClean="0">
                <a:solidFill>
                  <a:srgbClr val="BF5908"/>
                </a:solidFill>
              </a:defRPr>
            </a:lvl2pPr>
            <a:lvl3pPr marL="1143000" indent="-228600">
              <a:buNone/>
              <a:defRPr lang="es-ES" sz="1200" i="1" smtClean="0">
                <a:solidFill>
                  <a:srgbClr val="BF5908"/>
                </a:solidFill>
              </a:defRPr>
            </a:lvl3pPr>
            <a:lvl4pPr marL="1600200" indent="-228600">
              <a:buNone/>
              <a:defRPr lang="es-ES" sz="1200" i="1" smtClean="0">
                <a:solidFill>
                  <a:srgbClr val="BF5908"/>
                </a:solidFill>
              </a:defRPr>
            </a:lvl4pPr>
            <a:lvl5pPr marL="2057400" indent="-228600">
              <a:buNone/>
              <a:defRPr lang="gl-ES" sz="1200" i="1">
                <a:solidFill>
                  <a:srgbClr val="BF5908"/>
                </a:solidFill>
              </a:defRPr>
            </a:lvl5pPr>
          </a:lstStyle>
          <a:p>
            <a:pPr marL="0" lvl="0" indent="0"/>
            <a:r>
              <a:rPr lang="es-ES" smtClean="0"/>
              <a:t>Haga clic para modificar el estilo de texto del patrón</a:t>
            </a:r>
          </a:p>
          <a:p>
            <a:pPr marL="0" lvl="1" indent="0"/>
            <a:r>
              <a:rPr lang="es-ES" smtClean="0"/>
              <a:t>Segundo nivel</a:t>
            </a:r>
          </a:p>
          <a:p>
            <a:pPr marL="0" lvl="2" indent="0"/>
            <a:r>
              <a:rPr lang="es-ES" smtClean="0"/>
              <a:t>Tercer nivel</a:t>
            </a:r>
          </a:p>
          <a:p>
            <a:pPr marL="0" lvl="3" indent="0"/>
            <a:r>
              <a:rPr lang="es-ES" smtClean="0"/>
              <a:t>Cuarto nivel</a:t>
            </a:r>
          </a:p>
          <a:p>
            <a:pPr marL="0" lvl="4" indent="0"/>
            <a:r>
              <a:rPr lang="es-ES" smtClean="0"/>
              <a:t>Quinto nivel</a:t>
            </a:r>
            <a:endParaRPr lang="gl-E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0" y="6525344"/>
            <a:ext cx="3347864" cy="333375"/>
          </a:xfrm>
          <a:prstGeom prst="rect">
            <a:avLst/>
          </a:prstGeom>
          <a:noFill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800" baseline="0" dirty="0" err="1" smtClean="0">
                <a:solidFill>
                  <a:schemeClr val="bg1">
                    <a:lumMod val="50000"/>
                  </a:schemeClr>
                </a:solidFill>
              </a:rPr>
              <a:t>Intermediación</a:t>
            </a:r>
            <a:r>
              <a:rPr lang="pt-BR" sz="800" baseline="0" dirty="0" smtClean="0">
                <a:solidFill>
                  <a:schemeClr val="bg1">
                    <a:lumMod val="50000"/>
                  </a:schemeClr>
                </a:solidFill>
              </a:rPr>
              <a:t> de </a:t>
            </a:r>
            <a:r>
              <a:rPr lang="pt-BR" sz="800" baseline="0" dirty="0" err="1" smtClean="0">
                <a:solidFill>
                  <a:schemeClr val="bg1">
                    <a:lumMod val="50000"/>
                  </a:schemeClr>
                </a:solidFill>
              </a:rPr>
              <a:t>Datos</a:t>
            </a:r>
            <a:r>
              <a:rPr lang="pt-BR" sz="800" baseline="0" dirty="0" smtClean="0">
                <a:solidFill>
                  <a:schemeClr val="bg1">
                    <a:lumMod val="50000"/>
                  </a:schemeClr>
                </a:solidFill>
              </a:rPr>
              <a:t>. ENI. Plataformas de Interoperabilidade. </a:t>
            </a:r>
            <a:r>
              <a:rPr lang="pt-BR" sz="800" baseline="0" dirty="0" err="1" smtClean="0">
                <a:solidFill>
                  <a:schemeClr val="bg1">
                    <a:lumMod val="50000"/>
                  </a:schemeClr>
                </a:solidFill>
              </a:rPr>
              <a:t>PasaXe</a:t>
            </a:r>
            <a:endParaRPr lang="es-E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6" name="Picture 2" descr="Deputación Coruña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378613"/>
            <a:ext cx="792088" cy="35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0897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con tábo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544346"/>
          </a:xfrm>
        </p:spPr>
        <p:txBody>
          <a:bodyPr anchor="t">
            <a:normAutofit/>
          </a:bodyPr>
          <a:lstStyle>
            <a:lvl1pPr algn="l">
              <a:defRPr sz="2800" b="1" baseline="0">
                <a:solidFill>
                  <a:srgbClr val="1F497D"/>
                </a:solidFill>
              </a:defRPr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gl-ES" noProof="0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11"/>
          </p:nvPr>
        </p:nvSpPr>
        <p:spPr>
          <a:xfrm>
            <a:off x="4572000" y="0"/>
            <a:ext cx="4571999" cy="260648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Autofit/>
          </a:bodyPr>
          <a:lstStyle>
            <a:lvl1pPr marL="0" indent="0">
              <a:buNone/>
              <a:defRPr sz="10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0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0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0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s-ES" noProof="0" dirty="0" smtClean="0"/>
              <a:t>Haga clic para modificar el estilo de texto del patrón</a:t>
            </a:r>
          </a:p>
          <a:p>
            <a:pPr lvl="1"/>
            <a:r>
              <a:rPr lang="es-ES" noProof="0" dirty="0" smtClean="0"/>
              <a:t>Segundo nivel</a:t>
            </a:r>
          </a:p>
          <a:p>
            <a:pPr lvl="2"/>
            <a:r>
              <a:rPr lang="es-ES" noProof="0" dirty="0" smtClean="0"/>
              <a:t>INTEROPERABILIDADE</a:t>
            </a:r>
          </a:p>
          <a:p>
            <a:pPr lvl="3"/>
            <a:r>
              <a:rPr lang="es-ES" noProof="0" dirty="0" smtClean="0"/>
              <a:t>Cuarto nivel</a:t>
            </a:r>
          </a:p>
          <a:p>
            <a:pPr lvl="4"/>
            <a:r>
              <a:rPr lang="es-ES" noProof="0" dirty="0" smtClean="0"/>
              <a:t>Quinto nivel</a:t>
            </a:r>
            <a:endParaRPr lang="gl-ES" noProof="0" dirty="0"/>
          </a:p>
        </p:txBody>
      </p:sp>
      <p:sp>
        <p:nvSpPr>
          <p:cNvPr id="4" name="3 Marcador de tabla"/>
          <p:cNvSpPr>
            <a:spLocks noGrp="1"/>
          </p:cNvSpPr>
          <p:nvPr>
            <p:ph type="tbl" sz="quarter" idx="13"/>
          </p:nvPr>
        </p:nvSpPr>
        <p:spPr>
          <a:xfrm>
            <a:off x="251521" y="1052512"/>
            <a:ext cx="8640958" cy="5256807"/>
          </a:xfrm>
        </p:spPr>
        <p:txBody>
          <a:bodyPr/>
          <a:lstStyle/>
          <a:p>
            <a:r>
              <a:rPr lang="es-ES" noProof="0" dirty="0" smtClean="0"/>
              <a:t>Haga clic en el icono para agregar una tabla</a:t>
            </a:r>
            <a:endParaRPr lang="gl-ES" noProof="0" dirty="0"/>
          </a:p>
        </p:txBody>
      </p:sp>
      <p:sp>
        <p:nvSpPr>
          <p:cNvPr id="10" name="3 Marcador de texto"/>
          <p:cNvSpPr>
            <a:spLocks noGrp="1"/>
          </p:cNvSpPr>
          <p:nvPr>
            <p:ph type="body" sz="quarter" idx="14"/>
          </p:nvPr>
        </p:nvSpPr>
        <p:spPr>
          <a:xfrm>
            <a:off x="179512" y="637868"/>
            <a:ext cx="8713787" cy="358775"/>
          </a:xfrm>
        </p:spPr>
        <p:txBody>
          <a:bodyPr vert="horz" lIns="91440" tIns="45720" rIns="91440" bIns="45720" rtlCol="0">
            <a:noAutofit/>
          </a:bodyPr>
          <a:lstStyle>
            <a:lvl1pPr marL="342900" indent="-342900">
              <a:buNone/>
              <a:defRPr lang="es-ES" sz="1200" i="1" smtClean="0">
                <a:solidFill>
                  <a:srgbClr val="BF5908"/>
                </a:solidFill>
              </a:defRPr>
            </a:lvl1pPr>
            <a:lvl2pPr marL="742950" indent="-285750">
              <a:buNone/>
              <a:defRPr lang="es-ES" sz="1200" i="1" smtClean="0">
                <a:solidFill>
                  <a:srgbClr val="BF5908"/>
                </a:solidFill>
              </a:defRPr>
            </a:lvl2pPr>
            <a:lvl3pPr marL="1143000" indent="-228600">
              <a:buNone/>
              <a:defRPr lang="es-ES" sz="1200" i="1" smtClean="0">
                <a:solidFill>
                  <a:srgbClr val="BF5908"/>
                </a:solidFill>
              </a:defRPr>
            </a:lvl3pPr>
            <a:lvl4pPr marL="1600200" indent="-228600">
              <a:buNone/>
              <a:defRPr lang="es-ES" sz="1200" i="1" smtClean="0">
                <a:solidFill>
                  <a:srgbClr val="BF5908"/>
                </a:solidFill>
              </a:defRPr>
            </a:lvl4pPr>
            <a:lvl5pPr marL="2057400" indent="-228600">
              <a:buNone/>
              <a:defRPr lang="gl-ES" sz="1200" i="1">
                <a:solidFill>
                  <a:srgbClr val="BF5908"/>
                </a:solidFill>
              </a:defRPr>
            </a:lvl5pPr>
          </a:lstStyle>
          <a:p>
            <a:pPr marL="0" lvl="0" indent="0"/>
            <a:r>
              <a:rPr lang="es-ES" smtClean="0"/>
              <a:t>Haga clic para modificar el estilo de texto del patrón</a:t>
            </a:r>
          </a:p>
          <a:p>
            <a:pPr marL="0" lvl="1" indent="0"/>
            <a:r>
              <a:rPr lang="es-ES" smtClean="0"/>
              <a:t>Segundo nivel</a:t>
            </a:r>
          </a:p>
          <a:p>
            <a:pPr marL="0" lvl="2" indent="0"/>
            <a:r>
              <a:rPr lang="es-ES" smtClean="0"/>
              <a:t>Tercer nivel</a:t>
            </a:r>
          </a:p>
          <a:p>
            <a:pPr marL="0" lvl="3" indent="0"/>
            <a:r>
              <a:rPr lang="es-ES" smtClean="0"/>
              <a:t>Cuarto nivel</a:t>
            </a:r>
          </a:p>
          <a:p>
            <a:pPr marL="0" lvl="4" indent="0"/>
            <a:r>
              <a:rPr lang="es-ES" smtClean="0"/>
              <a:t>Quinto nivel</a:t>
            </a:r>
            <a:endParaRPr lang="gl-ES" dirty="0"/>
          </a:p>
        </p:txBody>
      </p:sp>
      <p:pic>
        <p:nvPicPr>
          <p:cNvPr id="13" name="Picture 2" descr="Deputación Coruñ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378613"/>
            <a:ext cx="792088" cy="35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/>
          <p:cNvSpPr txBox="1">
            <a:spLocks noChangeArrowheads="1"/>
          </p:cNvSpPr>
          <p:nvPr userDrawn="1"/>
        </p:nvSpPr>
        <p:spPr>
          <a:xfrm>
            <a:off x="0" y="6525344"/>
            <a:ext cx="3347864" cy="333375"/>
          </a:xfrm>
          <a:prstGeom prst="rect">
            <a:avLst/>
          </a:prstGeom>
          <a:noFill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800" baseline="0" dirty="0" err="1" smtClean="0">
                <a:solidFill>
                  <a:schemeClr val="bg1">
                    <a:lumMod val="50000"/>
                  </a:schemeClr>
                </a:solidFill>
              </a:rPr>
              <a:t>Intermediación</a:t>
            </a:r>
            <a:r>
              <a:rPr lang="pt-BR" sz="800" baseline="0" dirty="0" smtClean="0">
                <a:solidFill>
                  <a:schemeClr val="bg1">
                    <a:lumMod val="50000"/>
                  </a:schemeClr>
                </a:solidFill>
              </a:rPr>
              <a:t> de </a:t>
            </a:r>
            <a:r>
              <a:rPr lang="pt-BR" sz="800" baseline="0" dirty="0" err="1" smtClean="0">
                <a:solidFill>
                  <a:schemeClr val="bg1">
                    <a:lumMod val="50000"/>
                  </a:schemeClr>
                </a:solidFill>
              </a:rPr>
              <a:t>Datos</a:t>
            </a:r>
            <a:r>
              <a:rPr lang="pt-BR" sz="800" baseline="0" dirty="0" smtClean="0">
                <a:solidFill>
                  <a:schemeClr val="bg1">
                    <a:lumMod val="50000"/>
                  </a:schemeClr>
                </a:solidFill>
              </a:rPr>
              <a:t>. ENI. Plataformas de Interoperabilidade. </a:t>
            </a:r>
            <a:r>
              <a:rPr lang="pt-BR" sz="800" baseline="0" dirty="0" err="1" smtClean="0">
                <a:solidFill>
                  <a:schemeClr val="bg1">
                    <a:lumMod val="50000"/>
                  </a:schemeClr>
                </a:solidFill>
              </a:rPr>
              <a:t>PasaXe</a:t>
            </a:r>
            <a:endParaRPr lang="es-ES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4487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urs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4328" y="6381328"/>
            <a:ext cx="1091250" cy="427500"/>
          </a:xfrm>
          <a:prstGeom prst="rect">
            <a:avLst/>
          </a:prstGeom>
        </p:spPr>
      </p:pic>
      <p:sp>
        <p:nvSpPr>
          <p:cNvPr id="12" name="Redondear rectángulo de esquina diagonal 10"/>
          <p:cNvSpPr/>
          <p:nvPr userDrawn="1"/>
        </p:nvSpPr>
        <p:spPr>
          <a:xfrm rot="21382231">
            <a:off x="260642" y="1390237"/>
            <a:ext cx="1573619" cy="33806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000"/>
              </a:lnSpc>
              <a:spcBef>
                <a:spcPts val="600"/>
              </a:spcBef>
              <a:spcAft>
                <a:spcPts val="0"/>
              </a:spcAft>
            </a:pPr>
            <a:r>
              <a:rPr lang="gl-ES" sz="1200" b="1" noProof="0" dirty="0" smtClean="0">
                <a:solidFill>
                  <a:schemeClr val="bg1"/>
                </a:solidFill>
              </a:rPr>
              <a:t>Asina</a:t>
            </a:r>
            <a:r>
              <a:rPr lang="gl-ES" sz="1200" b="1" baseline="0" noProof="0" dirty="0" smtClean="0">
                <a:solidFill>
                  <a:schemeClr val="bg1"/>
                </a:solidFill>
              </a:rPr>
              <a:t> a solicitude + documentación</a:t>
            </a:r>
            <a:endParaRPr lang="gl-ES" sz="1200" b="1" noProof="0" dirty="0" smtClean="0">
              <a:solidFill>
                <a:schemeClr val="bg1"/>
              </a:solidFill>
            </a:endParaRPr>
          </a:p>
        </p:txBody>
      </p:sp>
      <p:pic>
        <p:nvPicPr>
          <p:cNvPr id="13" name="Imagen 4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219859"/>
            <a:ext cx="2039875" cy="557915"/>
          </a:xfrm>
          <a:prstGeom prst="rect">
            <a:avLst/>
          </a:prstGeom>
        </p:spPr>
      </p:pic>
      <p:pic>
        <p:nvPicPr>
          <p:cNvPr id="14" name="Imagen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467" y="1356691"/>
            <a:ext cx="304800" cy="304800"/>
          </a:xfrm>
          <a:prstGeom prst="rect">
            <a:avLst/>
          </a:prstGeom>
        </p:spPr>
      </p:pic>
      <p:pic>
        <p:nvPicPr>
          <p:cNvPr id="15" name="Picture 2" descr="link icon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5669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2 Imagen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3429000"/>
            <a:ext cx="390525" cy="457200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267" y="1955643"/>
            <a:ext cx="1127667" cy="1267863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384" y="1995151"/>
            <a:ext cx="1194717" cy="1267863"/>
          </a:xfrm>
          <a:prstGeom prst="rect">
            <a:avLst/>
          </a:prstGeom>
        </p:spPr>
      </p:pic>
      <p:pic>
        <p:nvPicPr>
          <p:cNvPr id="16" name="15 Imagen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32" y="1977204"/>
            <a:ext cx="1133762" cy="1267863"/>
          </a:xfrm>
          <a:prstGeom prst="rect">
            <a:avLst/>
          </a:prstGeom>
        </p:spPr>
      </p:pic>
      <p:pic>
        <p:nvPicPr>
          <p:cNvPr id="17" name="16 Imagen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977205"/>
            <a:ext cx="1194717" cy="1267863"/>
          </a:xfrm>
          <a:prstGeom prst="rect">
            <a:avLst/>
          </a:prstGeom>
        </p:spPr>
      </p:pic>
      <p:pic>
        <p:nvPicPr>
          <p:cNvPr id="18" name="17 Imagen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010" y="1242304"/>
            <a:ext cx="1725026" cy="633932"/>
          </a:xfrm>
          <a:prstGeom prst="rect">
            <a:avLst/>
          </a:prstGeom>
        </p:spPr>
      </p:pic>
      <p:pic>
        <p:nvPicPr>
          <p:cNvPr id="20" name="19 Imagen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834" y="1156033"/>
            <a:ext cx="1109380" cy="621741"/>
          </a:xfrm>
          <a:prstGeom prst="rect">
            <a:avLst/>
          </a:prstGeom>
        </p:spPr>
      </p:pic>
      <p:grpSp>
        <p:nvGrpSpPr>
          <p:cNvPr id="4" name="3 Grupo"/>
          <p:cNvGrpSpPr/>
          <p:nvPr userDrawn="1"/>
        </p:nvGrpSpPr>
        <p:grpSpPr>
          <a:xfrm>
            <a:off x="371090" y="5013176"/>
            <a:ext cx="3672408" cy="720080"/>
            <a:chOff x="395536" y="4869160"/>
            <a:chExt cx="3672408" cy="720080"/>
          </a:xfrm>
          <a:effectLst/>
        </p:grpSpPr>
        <p:sp>
          <p:nvSpPr>
            <p:cNvPr id="43" name="42 Rectángulo redondeado"/>
            <p:cNvSpPr/>
            <p:nvPr userDrawn="1"/>
          </p:nvSpPr>
          <p:spPr>
            <a:xfrm>
              <a:off x="2256186" y="4869160"/>
              <a:ext cx="1811758" cy="7200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 smtClean="0"/>
                <a:t>Paso #</a:t>
              </a:r>
              <a:endParaRPr lang="gl-ES" dirty="0"/>
            </a:p>
          </p:txBody>
        </p:sp>
        <p:sp>
          <p:nvSpPr>
            <p:cNvPr id="22" name="21 Rectángulo redondeado"/>
            <p:cNvSpPr/>
            <p:nvPr userDrawn="1"/>
          </p:nvSpPr>
          <p:spPr>
            <a:xfrm>
              <a:off x="395536" y="4869160"/>
              <a:ext cx="1811758" cy="7200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 smtClean="0"/>
                <a:t>Paso #</a:t>
              </a:r>
              <a:endParaRPr lang="gl-ES" dirty="0"/>
            </a:p>
          </p:txBody>
        </p:sp>
        <p:grpSp>
          <p:nvGrpSpPr>
            <p:cNvPr id="27" name="26 Grupo"/>
            <p:cNvGrpSpPr/>
            <p:nvPr userDrawn="1"/>
          </p:nvGrpSpPr>
          <p:grpSpPr>
            <a:xfrm>
              <a:off x="2074787" y="5085184"/>
              <a:ext cx="288032" cy="288032"/>
              <a:chOff x="2074787" y="5085184"/>
              <a:chExt cx="288032" cy="288032"/>
            </a:xfrm>
          </p:grpSpPr>
          <p:sp>
            <p:nvSpPr>
              <p:cNvPr id="23" name="22 Elipse"/>
              <p:cNvSpPr/>
              <p:nvPr userDrawn="1"/>
            </p:nvSpPr>
            <p:spPr>
              <a:xfrm>
                <a:off x="2074787" y="5085184"/>
                <a:ext cx="288032" cy="288032"/>
              </a:xfrm>
              <a:prstGeom prst="ellipse">
                <a:avLst/>
              </a:prstGeom>
              <a:solidFill>
                <a:srgbClr val="BF5908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gl-ES" dirty="0"/>
              </a:p>
            </p:txBody>
          </p:sp>
          <p:sp>
            <p:nvSpPr>
              <p:cNvPr id="24" name="23 Flecha derecha"/>
              <p:cNvSpPr/>
              <p:nvPr userDrawn="1"/>
            </p:nvSpPr>
            <p:spPr>
              <a:xfrm>
                <a:off x="2147187" y="5157192"/>
                <a:ext cx="143232" cy="144016"/>
              </a:xfrm>
              <a:prstGeom prst="right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gl-ES" dirty="0"/>
              </a:p>
            </p:txBody>
          </p:sp>
        </p:grpSp>
      </p:grpSp>
      <p:sp>
        <p:nvSpPr>
          <p:cNvPr id="28" name="27 CuadroTexto"/>
          <p:cNvSpPr txBox="1"/>
          <p:nvPr userDrawn="1"/>
        </p:nvSpPr>
        <p:spPr>
          <a:xfrm>
            <a:off x="107504" y="631721"/>
            <a:ext cx="57558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gl-ES" sz="1200" i="1" noProof="0" dirty="0" smtClean="0">
                <a:solidFill>
                  <a:srgbClr val="BF5908"/>
                </a:solidFill>
              </a:rPr>
              <a:t>Para copiar estes recursos, acceder á opción “Patrón de dispositiva” desde o menú “Vista”</a:t>
            </a:r>
          </a:p>
        </p:txBody>
      </p:sp>
      <p:sp>
        <p:nvSpPr>
          <p:cNvPr id="29" name="28 CuadroTexto"/>
          <p:cNvSpPr txBox="1"/>
          <p:nvPr userDrawn="1"/>
        </p:nvSpPr>
        <p:spPr>
          <a:xfrm>
            <a:off x="97389" y="260648"/>
            <a:ext cx="16964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smtClean="0">
                <a:solidFill>
                  <a:srgbClr val="1F497D"/>
                </a:solidFill>
              </a:rPr>
              <a:t>Recursos</a:t>
            </a:r>
            <a:endParaRPr lang="gl-ES" sz="3200" b="1" dirty="0">
              <a:solidFill>
                <a:srgbClr val="1F497D"/>
              </a:solidFill>
            </a:endParaRPr>
          </a:p>
        </p:txBody>
      </p:sp>
      <p:sp>
        <p:nvSpPr>
          <p:cNvPr id="30" name="29 CuadroTexto"/>
          <p:cNvSpPr txBox="1"/>
          <p:nvPr userDrawn="1"/>
        </p:nvSpPr>
        <p:spPr>
          <a:xfrm>
            <a:off x="5405601" y="2420888"/>
            <a:ext cx="338329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gl-ES" sz="1400" dirty="0" smtClean="0">
                <a:solidFill>
                  <a:srgbClr val="BF5908"/>
                </a:solidFill>
              </a:rPr>
              <a:t>Códigos de cores usados (Red, </a:t>
            </a:r>
            <a:r>
              <a:rPr lang="gl-ES" sz="1400" dirty="0" err="1" smtClean="0">
                <a:solidFill>
                  <a:srgbClr val="BF5908"/>
                </a:solidFill>
              </a:rPr>
              <a:t>Green</a:t>
            </a:r>
            <a:r>
              <a:rPr lang="gl-ES" sz="1400" dirty="0" smtClean="0">
                <a:solidFill>
                  <a:srgbClr val="BF5908"/>
                </a:solidFill>
              </a:rPr>
              <a:t>, </a:t>
            </a:r>
            <a:r>
              <a:rPr lang="gl-ES" sz="1400" dirty="0" err="1" smtClean="0">
                <a:solidFill>
                  <a:srgbClr val="BF5908"/>
                </a:solidFill>
              </a:rPr>
              <a:t>Blue</a:t>
            </a:r>
            <a:r>
              <a:rPr lang="gl-ES" sz="1400" dirty="0" smtClean="0">
                <a:solidFill>
                  <a:srgbClr val="BF5908"/>
                </a:solidFill>
              </a:rPr>
              <a:t>):</a:t>
            </a:r>
          </a:p>
          <a:p>
            <a:pPr marL="285750" lvl="0" indent="-201613">
              <a:buFontTx/>
              <a:buBlip>
                <a:blip r:embed="rId7"/>
              </a:buBlip>
            </a:pPr>
            <a:r>
              <a:rPr lang="gl-ES" sz="1400" b="1" dirty="0" smtClean="0">
                <a:solidFill>
                  <a:srgbClr val="BF5908"/>
                </a:solidFill>
              </a:rPr>
              <a:t>Laranxa escuro: R 191 G 89   B 8</a:t>
            </a:r>
          </a:p>
          <a:p>
            <a:pPr marL="285750" lvl="0" indent="-201613">
              <a:buFontTx/>
              <a:buBlip>
                <a:blip r:embed="rId7"/>
              </a:buBlip>
            </a:pPr>
            <a:r>
              <a:rPr lang="gl-ES" sz="1400" dirty="0" smtClean="0">
                <a:solidFill>
                  <a:srgbClr val="BF5908"/>
                </a:solidFill>
              </a:rPr>
              <a:t>Laranxa claro   : R 236 G 110 B 10</a:t>
            </a:r>
          </a:p>
        </p:txBody>
      </p:sp>
      <p:sp>
        <p:nvSpPr>
          <p:cNvPr id="31" name="30 CuadroTexto"/>
          <p:cNvSpPr txBox="1"/>
          <p:nvPr userDrawn="1"/>
        </p:nvSpPr>
        <p:spPr>
          <a:xfrm>
            <a:off x="7452321" y="-1"/>
            <a:ext cx="1691679" cy="2874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lvl="0" indent="0">
              <a:spcBef>
                <a:spcPct val="20000"/>
              </a:spcBef>
              <a:buFont typeface="Arial"/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>
              <a:spcBef>
                <a:spcPct val="20000"/>
              </a:spcBef>
              <a:buFont typeface="Arial"/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>
              <a:spcBef>
                <a:spcPct val="20000"/>
              </a:spcBef>
              <a:buFont typeface="Arial"/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>
              <a:spcBef>
                <a:spcPct val="20000"/>
              </a:spcBef>
              <a:buFont typeface="Arial"/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>
              <a:spcBef>
                <a:spcPct val="20000"/>
              </a:spcBef>
              <a:buFont typeface="Arial"/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lvl="0"/>
            <a:r>
              <a:rPr lang="gl-ES" noProof="0" smtClean="0"/>
              <a:t>Diapositiva de exemplo</a:t>
            </a:r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210000"/>
                    </a14:imgEffect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23" y="1777774"/>
            <a:ext cx="1914525" cy="542925"/>
          </a:xfrm>
          <a:prstGeom prst="rect">
            <a:avLst/>
          </a:prstGeom>
        </p:spPr>
      </p:pic>
      <p:grpSp>
        <p:nvGrpSpPr>
          <p:cNvPr id="10" name="9 Grupo"/>
          <p:cNvGrpSpPr/>
          <p:nvPr userDrawn="1"/>
        </p:nvGrpSpPr>
        <p:grpSpPr>
          <a:xfrm>
            <a:off x="694302" y="3416693"/>
            <a:ext cx="7628578" cy="1323439"/>
            <a:chOff x="694302" y="3416693"/>
            <a:chExt cx="7628578" cy="1323439"/>
          </a:xfrm>
        </p:grpSpPr>
        <p:grpSp>
          <p:nvGrpSpPr>
            <p:cNvPr id="33" name="32 Grupo"/>
            <p:cNvGrpSpPr/>
            <p:nvPr userDrawn="1"/>
          </p:nvGrpSpPr>
          <p:grpSpPr>
            <a:xfrm>
              <a:off x="955525" y="3416693"/>
              <a:ext cx="7367355" cy="1323439"/>
              <a:chOff x="724934" y="3472934"/>
              <a:chExt cx="4927186" cy="1323439"/>
            </a:xfrm>
          </p:grpSpPr>
          <p:sp>
            <p:nvSpPr>
              <p:cNvPr id="32" name="31 CuadroTexto"/>
              <p:cNvSpPr txBox="1"/>
              <p:nvPr userDrawn="1"/>
            </p:nvSpPr>
            <p:spPr>
              <a:xfrm>
                <a:off x="724934" y="3472934"/>
                <a:ext cx="4927186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gl-ES" sz="1000" b="1" i="1" dirty="0" smtClean="0">
                    <a:solidFill>
                      <a:srgbClr val="BF5908"/>
                    </a:solidFill>
                  </a:rPr>
                  <a:t>Imaxe</a:t>
                </a:r>
                <a:r>
                  <a:rPr lang="gl-ES" sz="1000" b="1" i="1" baseline="0" dirty="0" smtClean="0">
                    <a:solidFill>
                      <a:srgbClr val="BF5908"/>
                    </a:solidFill>
                  </a:rPr>
                  <a:t> usada para as viñetas da listas</a:t>
                </a:r>
                <a:r>
                  <a:rPr lang="gl-ES" sz="1000" i="1" baseline="0" dirty="0" smtClean="0">
                    <a:solidFill>
                      <a:srgbClr val="BF5908"/>
                    </a:solidFill>
                  </a:rPr>
                  <a:t>, se hai que volver a importala como viñeta, gardar como imaxe este recurso, importalo como viñeta e seleccionar “Tamaño 100% de texto”.</a:t>
                </a:r>
              </a:p>
              <a:p>
                <a:endParaRPr lang="gl-ES" sz="1000" i="1" baseline="0" dirty="0" smtClean="0">
                  <a:solidFill>
                    <a:srgbClr val="BF5908"/>
                  </a:solidFill>
                </a:endParaRPr>
              </a:p>
              <a:p>
                <a:pPr lvl="0"/>
                <a:r>
                  <a:rPr lang="gl-ES" sz="1000" i="1" baseline="0" dirty="0" smtClean="0">
                    <a:solidFill>
                      <a:srgbClr val="BF5908"/>
                    </a:solidFill>
                  </a:rPr>
                  <a:t>A maioría das caixas de texto deste documento deberían cargar automaticamente esta imaxe ao </a:t>
                </a:r>
                <a:r>
                  <a:rPr lang="gl-ES" sz="1000" b="1" i="1" baseline="0" dirty="0" smtClean="0">
                    <a:solidFill>
                      <a:srgbClr val="BF5908"/>
                    </a:solidFill>
                  </a:rPr>
                  <a:t>aumentar o nivel de lista nun parágrafo</a:t>
                </a:r>
                <a:r>
                  <a:rPr lang="gl-ES" sz="1000" i="1" baseline="0" dirty="0" smtClean="0">
                    <a:solidFill>
                      <a:srgbClr val="BF5908"/>
                    </a:solidFill>
                  </a:rPr>
                  <a:t>: </a:t>
                </a:r>
              </a:p>
              <a:p>
                <a:pPr lvl="0"/>
                <a:endParaRPr lang="gl-ES" sz="1000" i="1" baseline="0" dirty="0" smtClean="0">
                  <a:solidFill>
                    <a:srgbClr val="BF5908"/>
                  </a:solidFill>
                </a:endParaRPr>
              </a:p>
              <a:p>
                <a:pPr lvl="0"/>
                <a:r>
                  <a:rPr lang="gl-ES" sz="1000" b="1" i="1" baseline="0" dirty="0" smtClean="0">
                    <a:solidFill>
                      <a:srgbClr val="BF5908"/>
                    </a:solidFill>
                  </a:rPr>
                  <a:t>No caso das táboas</a:t>
                </a:r>
                <a:r>
                  <a:rPr lang="gl-ES" sz="1000" i="1" baseline="0" dirty="0" smtClean="0">
                    <a:solidFill>
                      <a:srgbClr val="BF5908"/>
                    </a:solidFill>
                  </a:rPr>
                  <a:t>, a viñeta non carga por defecto, polo que ou ben se fai o indicado ao inicio do parágrafo, ou ben, pódese </a:t>
                </a:r>
                <a:r>
                  <a:rPr lang="gl-ES" sz="1000" b="1" i="1" baseline="0" dirty="0" smtClean="0">
                    <a:solidFill>
                      <a:srgbClr val="BF5908"/>
                    </a:solidFill>
                  </a:rPr>
                  <a:t>copiar un texto como existente na táboa de exemplo</a:t>
                </a:r>
                <a:r>
                  <a:rPr lang="gl-ES" sz="1000" i="1" baseline="0" dirty="0" smtClean="0">
                    <a:solidFill>
                      <a:srgbClr val="BF5908"/>
                    </a:solidFill>
                  </a:rPr>
                  <a:t> da seguinte diapositiva e pegalo na táboa que se queira para que a importación da viñeta sexa efectiva.</a:t>
                </a:r>
                <a:endParaRPr lang="gl-ES" sz="1000" i="1" dirty="0">
                  <a:solidFill>
                    <a:srgbClr val="BF5908"/>
                  </a:solidFill>
                </a:endParaRPr>
              </a:p>
            </p:txBody>
          </p:sp>
          <p:pic>
            <p:nvPicPr>
              <p:cNvPr id="1026" name="Picture 2"/>
              <p:cNvPicPr>
                <a:picLocks noChangeAspect="1" noChangeArrowheads="1"/>
              </p:cNvPicPr>
              <p:nvPr userDrawn="1"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1501" y="3920489"/>
                <a:ext cx="150619" cy="276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8" name="37 Imagen"/>
            <p:cNvPicPr>
              <a:picLocks noChangeAspect="1"/>
            </p:cNvPicPr>
            <p:nvPr userDrawn="1"/>
          </p:nvPicPr>
          <p:blipFill>
            <a:blip r:embed="rId17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302" y="3503529"/>
              <a:ext cx="272109" cy="152501"/>
            </a:xfrm>
            <a:prstGeom prst="rect">
              <a:avLst/>
            </a:prstGeom>
          </p:spPr>
        </p:pic>
        <p:pic>
          <p:nvPicPr>
            <p:cNvPr id="39" name="38 Imagen"/>
            <p:cNvPicPr>
              <a:picLocks noChangeAspect="1"/>
            </p:cNvPicPr>
            <p:nvPr userDrawn="1"/>
          </p:nvPicPr>
          <p:blipFill>
            <a:blip r:embed="rId1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aturation sat="210000"/>
                      </a14:imgEffect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52770">
              <a:off x="640667" y="3783228"/>
              <a:ext cx="469596" cy="133169"/>
            </a:xfrm>
            <a:prstGeom prst="rect">
              <a:avLst/>
            </a:prstGeom>
          </p:spPr>
        </p:pic>
        <p:pic>
          <p:nvPicPr>
            <p:cNvPr id="40" name="39 Imagen"/>
            <p:cNvPicPr>
              <a:picLocks noChangeAspect="1"/>
            </p:cNvPicPr>
            <p:nvPr userDrawn="1"/>
          </p:nvPicPr>
          <p:blipFill>
            <a:blip r:embed="rId1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aturation sat="210000"/>
                      </a14:imgEffect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52770">
              <a:off x="652373" y="4011828"/>
              <a:ext cx="469596" cy="133169"/>
            </a:xfrm>
            <a:prstGeom prst="rect">
              <a:avLst/>
            </a:prstGeom>
          </p:spPr>
        </p:pic>
      </p:grpSp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689" y="576927"/>
            <a:ext cx="1914525" cy="552450"/>
          </a:xfrm>
          <a:prstGeom prst="rect">
            <a:avLst/>
          </a:prstGeom>
        </p:spPr>
      </p:pic>
      <p:pic>
        <p:nvPicPr>
          <p:cNvPr id="19" name="18 Imagen"/>
          <p:cNvPicPr>
            <a:picLocks noChangeAspect="1"/>
          </p:cNvPicPr>
          <p:nvPr userDrawn="1"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219859"/>
            <a:ext cx="962025" cy="552450"/>
          </a:xfrm>
          <a:prstGeom prst="rect">
            <a:avLst/>
          </a:prstGeom>
        </p:spPr>
      </p:pic>
      <p:sp>
        <p:nvSpPr>
          <p:cNvPr id="2" name="1 CuadroTexto"/>
          <p:cNvSpPr txBox="1"/>
          <p:nvPr userDrawn="1"/>
        </p:nvSpPr>
        <p:spPr>
          <a:xfrm>
            <a:off x="289538" y="5877272"/>
            <a:ext cx="4097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 sz="1000" b="1" i="1">
                <a:solidFill>
                  <a:srgbClr val="BF5908"/>
                </a:solidFill>
              </a:defRPr>
            </a:lvl1pPr>
          </a:lstStyle>
          <a:p>
            <a:pPr lvl="0"/>
            <a:r>
              <a:rPr lang="gl-ES" dirty="0" smtClean="0"/>
              <a:t>Iconas “textuais” para copiar e pegar:</a:t>
            </a:r>
          </a:p>
          <a:p>
            <a:pPr lvl="1"/>
            <a:r>
              <a:rPr lang="gl-ES" sz="1000" dirty="0" smtClean="0">
                <a:hlinkClick r:id="rId22"/>
              </a:rPr>
              <a:t>http://www.w3schools.com/charsets/ref_utf_dingbats.asp</a:t>
            </a:r>
            <a:endParaRPr lang="gl-ES" sz="1000" dirty="0"/>
          </a:p>
        </p:txBody>
      </p:sp>
      <p:pic>
        <p:nvPicPr>
          <p:cNvPr id="36" name="20 Imagen"/>
          <p:cNvPicPr>
            <a:picLocks noChangeAspect="1"/>
          </p:cNvPicPr>
          <p:nvPr userDrawn="1"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942" y="4722314"/>
            <a:ext cx="1401618" cy="715511"/>
          </a:xfrm>
          <a:prstGeom prst="rect">
            <a:avLst/>
          </a:prstGeom>
        </p:spPr>
      </p:pic>
      <p:pic>
        <p:nvPicPr>
          <p:cNvPr id="37" name="24 Imagen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230" y="4668914"/>
            <a:ext cx="1394650" cy="711954"/>
          </a:xfrm>
          <a:prstGeom prst="rect">
            <a:avLst/>
          </a:prstGeom>
        </p:spPr>
      </p:pic>
      <p:pic>
        <p:nvPicPr>
          <p:cNvPr id="41" name="25 Imagen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949" y="5653849"/>
            <a:ext cx="2784423" cy="721706"/>
          </a:xfrm>
          <a:prstGeom prst="rect">
            <a:avLst/>
          </a:prstGeom>
        </p:spPr>
      </p:pic>
      <p:pic>
        <p:nvPicPr>
          <p:cNvPr id="42" name="33 Imagen"/>
          <p:cNvPicPr>
            <a:picLocks noChangeAspect="1"/>
          </p:cNvPicPr>
          <p:nvPr userDrawn="1"/>
        </p:nvPicPr>
        <p:blipFill>
          <a:blip r:embed="rId2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5287280"/>
            <a:ext cx="2784423" cy="721706"/>
          </a:xfrm>
          <a:prstGeom prst="rect">
            <a:avLst/>
          </a:prstGeom>
        </p:spPr>
      </p:pic>
      <p:pic>
        <p:nvPicPr>
          <p:cNvPr id="21" name="Picture 2" descr="C:\Users\mmosnoy\Downloads\1468337832_04-01.png"/>
          <p:cNvPicPr>
            <a:picLocks noChangeAspect="1" noChangeArrowheads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525" y="2009106"/>
            <a:ext cx="1783877" cy="116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angle 4"/>
          <p:cNvSpPr txBox="1">
            <a:spLocks noChangeArrowheads="1"/>
          </p:cNvSpPr>
          <p:nvPr userDrawn="1"/>
        </p:nvSpPr>
        <p:spPr>
          <a:xfrm>
            <a:off x="-36512" y="6525344"/>
            <a:ext cx="2808311" cy="333375"/>
          </a:xfrm>
          <a:prstGeom prst="rect">
            <a:avLst/>
          </a:prstGeom>
          <a:solidFill>
            <a:schemeClr val="bg1">
              <a:lumMod val="50000"/>
              <a:alpha val="14000"/>
            </a:schemeClr>
          </a:solid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800" dirty="0" smtClean="0">
                <a:solidFill>
                  <a:schemeClr val="bg1">
                    <a:lumMod val="50000"/>
                  </a:schemeClr>
                </a:solidFill>
              </a:rPr>
              <a:t>CURSO SUPERIOR</a:t>
            </a:r>
            <a:r>
              <a:rPr lang="pt-BR" sz="800" baseline="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t-BR" sz="800" dirty="0" smtClean="0">
                <a:solidFill>
                  <a:schemeClr val="bg1">
                    <a:lumMod val="50000"/>
                  </a:schemeClr>
                </a:solidFill>
              </a:rPr>
              <a:t>DE ADMINISTRACIÓN ELECTRÓNICA</a:t>
            </a:r>
            <a:endParaRPr lang="es-ES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4158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MPLO: Táboa (nov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4328" y="6381328"/>
            <a:ext cx="1091250" cy="4275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07504" y="260648"/>
            <a:ext cx="8784976" cy="544346"/>
          </a:xfrm>
        </p:spPr>
        <p:txBody>
          <a:bodyPr anchor="t">
            <a:normAutofit/>
          </a:bodyPr>
          <a:lstStyle>
            <a:lvl1pPr algn="l">
              <a:defRPr sz="2800" b="1" baseline="0">
                <a:solidFill>
                  <a:srgbClr val="1F497D"/>
                </a:solidFill>
              </a:defRPr>
            </a:lvl1pPr>
          </a:lstStyle>
          <a:p>
            <a:r>
              <a:rPr lang="es-ES" dirty="0" err="1" smtClean="0"/>
              <a:t>Exemplo</a:t>
            </a:r>
            <a:r>
              <a:rPr lang="es-ES" dirty="0" smtClean="0"/>
              <a:t> de </a:t>
            </a:r>
            <a:r>
              <a:rPr lang="es-ES" dirty="0" err="1" smtClean="0"/>
              <a:t>contido</a:t>
            </a:r>
            <a:r>
              <a:rPr lang="es-ES" dirty="0" smtClean="0"/>
              <a:t> de tipo </a:t>
            </a:r>
            <a:r>
              <a:rPr lang="es-ES" dirty="0" err="1" smtClean="0"/>
              <a:t>táboa</a:t>
            </a:r>
            <a:r>
              <a:rPr lang="es-ES" dirty="0" smtClean="0"/>
              <a:t> (modelo actual)</a:t>
            </a:r>
            <a:endParaRPr lang="gl-ES" dirty="0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0" hasCustomPrompt="1"/>
          </p:nvPr>
        </p:nvSpPr>
        <p:spPr>
          <a:xfrm>
            <a:off x="107504" y="620688"/>
            <a:ext cx="8784975" cy="360040"/>
          </a:xfrm>
        </p:spPr>
        <p:txBody>
          <a:bodyPr>
            <a:noAutofit/>
          </a:bodyPr>
          <a:lstStyle>
            <a:lvl1pPr marL="0" indent="0">
              <a:buNone/>
              <a:defRPr sz="1200" i="1" baseline="0">
                <a:solidFill>
                  <a:srgbClr val="BF5908"/>
                </a:solidFill>
              </a:defRPr>
            </a:lvl1pPr>
            <a:lvl2pPr marL="457200" indent="0">
              <a:buNone/>
              <a:defRPr sz="1200" i="1">
                <a:solidFill>
                  <a:srgbClr val="BF5908"/>
                </a:solidFill>
              </a:defRPr>
            </a:lvl2pPr>
            <a:lvl3pPr marL="914400" indent="0">
              <a:buNone/>
              <a:defRPr sz="1200" i="1">
                <a:solidFill>
                  <a:srgbClr val="BF5908"/>
                </a:solidFill>
              </a:defRPr>
            </a:lvl3pPr>
            <a:lvl4pPr marL="1371600" indent="0">
              <a:buNone/>
              <a:defRPr sz="1200" i="1">
                <a:solidFill>
                  <a:srgbClr val="BF5908"/>
                </a:solidFill>
              </a:defRPr>
            </a:lvl4pPr>
            <a:lvl5pPr marL="1828800" indent="0">
              <a:buNone/>
              <a:defRPr sz="1200" i="1">
                <a:solidFill>
                  <a:srgbClr val="BF5908"/>
                </a:solidFill>
              </a:defRPr>
            </a:lvl5pPr>
          </a:lstStyle>
          <a:p>
            <a:pPr lvl="0"/>
            <a:r>
              <a:rPr lang="es-ES" dirty="0" smtClean="0"/>
              <a:t>Para copiar este </a:t>
            </a:r>
            <a:r>
              <a:rPr lang="es-ES" dirty="0" err="1" smtClean="0"/>
              <a:t>exemplo</a:t>
            </a:r>
            <a:r>
              <a:rPr lang="es-ES" dirty="0" smtClean="0"/>
              <a:t>, acceder á opción “Patrón de dispositiva” desde o menú “Vista”</a:t>
            </a:r>
            <a:endParaRPr lang="gl-ES" dirty="0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11" hasCustomPrompt="1"/>
          </p:nvPr>
        </p:nvSpPr>
        <p:spPr>
          <a:xfrm>
            <a:off x="7452320" y="0"/>
            <a:ext cx="1691679" cy="260648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Autofit/>
          </a:bodyPr>
          <a:lstStyle>
            <a:lvl1pPr marL="0" indent="0"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000" b="1" cap="all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" dirty="0" smtClean="0"/>
              <a:t>Diapositiva de </a:t>
            </a:r>
            <a:r>
              <a:rPr lang="es-ES" dirty="0" err="1" smtClean="0"/>
              <a:t>exemplo</a:t>
            </a:r>
            <a:endParaRPr lang="gl-ES" dirty="0"/>
          </a:p>
        </p:txBody>
      </p:sp>
      <p:graphicFrame>
        <p:nvGraphicFramePr>
          <p:cNvPr id="3" name="2 Tabla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54733484"/>
              </p:ext>
            </p:extLst>
          </p:nvPr>
        </p:nvGraphicFramePr>
        <p:xfrm>
          <a:off x="251518" y="1397000"/>
          <a:ext cx="8640960" cy="294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160240"/>
                <a:gridCol w="2160240"/>
                <a:gridCol w="216024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gl-ES" dirty="0" smtClean="0"/>
                        <a:t>TÍTULO</a:t>
                      </a:r>
                      <a:r>
                        <a:rPr lang="gl-ES" baseline="0" dirty="0" smtClean="0"/>
                        <a:t> TÁBOA</a:t>
                      </a:r>
                      <a:endParaRPr lang="gl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gl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gl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gl-ES" dirty="0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gl-ES" b="1" dirty="0" smtClean="0">
                          <a:solidFill>
                            <a:schemeClr val="bg1"/>
                          </a:solidFill>
                        </a:rPr>
                        <a:t>Encabezado</a:t>
                      </a:r>
                      <a:endParaRPr lang="gl-E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6D0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gl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gl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gl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COLUMNA 1</a:t>
                      </a:r>
                      <a:endParaRPr lang="gl-ES" sz="12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gl-ES" sz="1200" b="1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COLUMNA 2</a:t>
                      </a:r>
                      <a:endParaRPr lang="gl-ES" sz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gl-ES" sz="1200" b="1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COLUMNA 3</a:t>
                      </a:r>
                      <a:endParaRPr lang="gl-ES" sz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gl-ES" sz="1200" b="1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COLUMNA 4</a:t>
                      </a:r>
                      <a:endParaRPr lang="gl-ES" sz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ENCABEZADO</a:t>
                      </a:r>
                      <a:r>
                        <a:rPr lang="gl-ES" sz="1200" b="1" kern="1200" baseline="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FILA 2</a:t>
                      </a:r>
                      <a:endParaRPr lang="gl-ES" sz="1200" b="1" kern="1200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Blip>
                          <a:blip r:embed="rId3"/>
                        </a:buBlip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Viñeta en </a:t>
                      </a:r>
                      <a:r>
                        <a:rPr lang="gl-ES" sz="120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ENCABEZADO</a:t>
                      </a:r>
                      <a:r>
                        <a:rPr lang="gl-ES" sz="1200" b="1" kern="1200" baseline="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FILA 3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gl-ES" sz="1200" kern="1200" dirty="0" smtClean="0">
                          <a:solidFill>
                            <a:srgbClr val="BF5908"/>
                          </a:solidFill>
                          <a:latin typeface="+mn-lt"/>
                          <a:ea typeface="+mn-ea"/>
                          <a:cs typeface="+mn-cs"/>
                        </a:rPr>
                        <a:t>Viñetas en </a:t>
                      </a:r>
                      <a:r>
                        <a:rPr lang="gl-ES" sz="1200" kern="1200" dirty="0" err="1" smtClean="0">
                          <a:solidFill>
                            <a:srgbClr val="BF5908"/>
                          </a:solidFill>
                          <a:latin typeface="+mn-lt"/>
                          <a:ea typeface="+mn-ea"/>
                          <a:cs typeface="+mn-cs"/>
                        </a:rPr>
                        <a:t>celda</a:t>
                      </a:r>
                      <a:r>
                        <a:rPr lang="gl-ES" sz="1200" kern="1200" dirty="0" smtClean="0">
                          <a:solidFill>
                            <a:srgbClr val="BF5908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ocupando dúas liñas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endParaRPr lang="gl-ES" sz="1200" kern="1200" dirty="0" smtClean="0">
                        <a:solidFill>
                          <a:srgbClr val="BF5908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ENCABEZADO</a:t>
                      </a:r>
                      <a:r>
                        <a:rPr lang="gl-ES" sz="1200" b="1" kern="1200" baseline="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gl-ES" sz="1200" b="1" kern="12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FILA 4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Viñetas en </a:t>
                      </a:r>
                      <a:r>
                        <a:rPr lang="gl-ES" sz="120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Viñetas en </a:t>
                      </a:r>
                      <a:r>
                        <a:rPr lang="gl-ES" sz="120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Viñetas en </a:t>
                      </a:r>
                      <a:r>
                        <a:rPr lang="gl-ES" sz="120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Viñetas en </a:t>
                      </a:r>
                      <a:r>
                        <a:rPr lang="gl-ES" sz="120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200" dirty="0" smtClean="0">
                          <a:solidFill>
                            <a:srgbClr val="BF5908"/>
                          </a:solidFill>
                        </a:rPr>
                        <a:t>Texto</a:t>
                      </a:r>
                      <a:r>
                        <a:rPr lang="gl-ES" sz="1200" baseline="0" dirty="0" smtClean="0">
                          <a:solidFill>
                            <a:srgbClr val="BF5908"/>
                          </a:solidFill>
                        </a:rPr>
                        <a:t> de </a:t>
                      </a:r>
                      <a:r>
                        <a:rPr lang="gl-ES" sz="1200" baseline="0" dirty="0" err="1" smtClean="0">
                          <a:solidFill>
                            <a:srgbClr val="BF5908"/>
                          </a:solidFill>
                        </a:rPr>
                        <a:t>celda</a:t>
                      </a:r>
                      <a:endParaRPr lang="gl-ES" sz="1200" dirty="0" smtClean="0">
                        <a:solidFill>
                          <a:srgbClr val="BF5908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-36512" y="6525344"/>
            <a:ext cx="2808311" cy="333375"/>
          </a:xfrm>
          <a:prstGeom prst="rect">
            <a:avLst/>
          </a:prstGeom>
          <a:solidFill>
            <a:schemeClr val="bg1">
              <a:lumMod val="50000"/>
              <a:alpha val="14000"/>
            </a:schemeClr>
          </a:solid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800" dirty="0" smtClean="0">
                <a:solidFill>
                  <a:schemeClr val="bg1">
                    <a:lumMod val="50000"/>
                  </a:schemeClr>
                </a:solidFill>
              </a:rPr>
              <a:t>CURSO SUPERIOR</a:t>
            </a:r>
            <a:r>
              <a:rPr lang="pt-BR" sz="800" baseline="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t-BR" sz="800" dirty="0" smtClean="0">
                <a:solidFill>
                  <a:schemeClr val="bg1">
                    <a:lumMod val="50000"/>
                  </a:schemeClr>
                </a:solidFill>
              </a:rPr>
              <a:t>DE ADMINISTRACIÓN ELECTRÓNICA</a:t>
            </a:r>
            <a:endParaRPr lang="es-ES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7438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gl-ES" noProof="0" smtClean="0"/>
              <a:t>Clic para editar título</a:t>
            </a:r>
            <a:endParaRPr lang="gl-ES" noProof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gl-ES" noProof="0" smtClean="0"/>
              <a:t>Haga clic para modificar el estilo de texto del patrón</a:t>
            </a:r>
          </a:p>
          <a:p>
            <a:pPr lvl="1"/>
            <a:r>
              <a:rPr lang="gl-ES" noProof="0" smtClean="0"/>
              <a:t>Segundo nivel</a:t>
            </a:r>
          </a:p>
          <a:p>
            <a:pPr lvl="2"/>
            <a:r>
              <a:rPr lang="gl-ES" noProof="0" smtClean="0"/>
              <a:t>Tercer nivel</a:t>
            </a:r>
          </a:p>
          <a:p>
            <a:pPr lvl="3"/>
            <a:r>
              <a:rPr lang="gl-ES" noProof="0" smtClean="0"/>
              <a:t>Cuarto nivel</a:t>
            </a:r>
          </a:p>
          <a:p>
            <a:pPr lvl="4"/>
            <a:r>
              <a:rPr lang="gl-ES" noProof="0" smtClean="0"/>
              <a:t>Quinto nivel</a:t>
            </a:r>
            <a:endParaRPr lang="gl-ES" noProof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14" name="Rectángulo 13"/>
          <p:cNvSpPr/>
          <p:nvPr/>
        </p:nvSpPr>
        <p:spPr>
          <a:xfrm>
            <a:off x="8686800" y="6464369"/>
            <a:ext cx="457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fld id="{F4604E90-0018-D94D-BA99-84E45D6C078E}" type="slidenum">
              <a:rPr lang="es-E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‹Nº›</a:t>
            </a:fld>
            <a:r>
              <a:rPr lang="es-E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s-E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011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705" r:id="rId4"/>
    <p:sldLayoutId id="2147483700" r:id="rId5"/>
    <p:sldLayoutId id="2147483686" r:id="rId6"/>
    <p:sldLayoutId id="2147483697" r:id="rId7"/>
    <p:sldLayoutId id="2147483696" r:id="rId8"/>
    <p:sldLayoutId id="2147483699" r:id="rId9"/>
    <p:sldLayoutId id="2147483698" r:id="rId10"/>
    <p:sldLayoutId id="2147483695" r:id="rId11"/>
    <p:sldLayoutId id="2147483701" r:id="rId12"/>
    <p:sldLayoutId id="2147483702" r:id="rId1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"/>
          <p:cNvGrpSpPr>
            <a:grpSpLocks/>
          </p:cNvGrpSpPr>
          <p:nvPr/>
        </p:nvGrpSpPr>
        <p:grpSpPr bwMode="auto">
          <a:xfrm>
            <a:off x="-12700" y="12700"/>
            <a:ext cx="7618413" cy="6856413"/>
            <a:chOff x="-8" y="8"/>
            <a:chExt cx="4799" cy="4319"/>
          </a:xfrm>
        </p:grpSpPr>
        <p:grpSp>
          <p:nvGrpSpPr>
            <p:cNvPr id="1034" name="Group 2"/>
            <p:cNvGrpSpPr>
              <a:grpSpLocks/>
            </p:cNvGrpSpPr>
            <p:nvPr/>
          </p:nvGrpSpPr>
          <p:grpSpPr bwMode="auto">
            <a:xfrm>
              <a:off x="-8" y="8"/>
              <a:ext cx="2015" cy="4319"/>
              <a:chOff x="-8" y="8"/>
              <a:chExt cx="2015" cy="4319"/>
            </a:xfrm>
          </p:grpSpPr>
          <p:sp>
            <p:nvSpPr>
              <p:cNvPr id="2" name="Rectangle 3"/>
              <p:cNvSpPr>
                <a:spLocks noChangeArrowheads="1"/>
              </p:cNvSpPr>
              <p:nvPr/>
            </p:nvSpPr>
            <p:spPr bwMode="auto">
              <a:xfrm>
                <a:off x="-8" y="8"/>
                <a:ext cx="480" cy="4320"/>
              </a:xfrm>
              <a:prstGeom prst="rect">
                <a:avLst/>
              </a:prstGeom>
              <a:gradFill rotWithShape="0">
                <a:gsLst>
                  <a:gs pos="0">
                    <a:srgbClr val="003553"/>
                  </a:gs>
                  <a:gs pos="100000">
                    <a:srgbClr val="A6C6D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449263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endParaRPr lang="es-ES" altLang="es-E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39" name="Freeform 4"/>
              <p:cNvSpPr>
                <a:spLocks noChangeArrowheads="1"/>
              </p:cNvSpPr>
              <p:nvPr/>
            </p:nvSpPr>
            <p:spPr bwMode="auto">
              <a:xfrm>
                <a:off x="280" y="8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553"/>
                  </a:gs>
                  <a:gs pos="100000">
                    <a:srgbClr val="A6C6D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449263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s-ES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5" name="Group 5"/>
            <p:cNvGrpSpPr>
              <a:grpSpLocks/>
            </p:cNvGrpSpPr>
            <p:nvPr/>
          </p:nvGrpSpPr>
          <p:grpSpPr bwMode="auto">
            <a:xfrm>
              <a:off x="136" y="1256"/>
              <a:ext cx="4655" cy="200"/>
              <a:chOff x="136" y="1256"/>
              <a:chExt cx="4655" cy="200"/>
            </a:xfrm>
          </p:grpSpPr>
          <p:sp>
            <p:nvSpPr>
              <p:cNvPr id="3" name="AutoShape 6"/>
              <p:cNvSpPr>
                <a:spLocks noChangeArrowheads="1"/>
              </p:cNvSpPr>
              <p:nvPr/>
            </p:nvSpPr>
            <p:spPr bwMode="auto">
              <a:xfrm>
                <a:off x="376" y="1256"/>
                <a:ext cx="4416" cy="200"/>
              </a:xfrm>
              <a:prstGeom prst="roundRect">
                <a:avLst>
                  <a:gd name="adj" fmla="val 0"/>
                </a:avLst>
              </a:prstGeom>
              <a:gradFill rotWithShape="0">
                <a:gsLst>
                  <a:gs pos="0">
                    <a:srgbClr val="003553"/>
                  </a:gs>
                  <a:gs pos="100000">
                    <a:srgbClr val="A6C6D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449263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endParaRPr lang="es-ES" altLang="es-E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" name="AutoShape 7"/>
              <p:cNvSpPr>
                <a:spLocks noChangeArrowheads="1"/>
              </p:cNvSpPr>
              <p:nvPr/>
            </p:nvSpPr>
            <p:spPr bwMode="auto">
              <a:xfrm flipH="1">
                <a:off x="136" y="1256"/>
                <a:ext cx="248" cy="201"/>
              </a:xfrm>
              <a:prstGeom prst="flowChartDelay">
                <a:avLst/>
              </a:prstGeom>
              <a:gradFill rotWithShape="0">
                <a:gsLst>
                  <a:gs pos="0">
                    <a:srgbClr val="003553"/>
                  </a:gs>
                  <a:gs pos="100000">
                    <a:srgbClr val="A6C6D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449263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endParaRPr lang="es-ES" altLang="es-ES" smtClean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02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860425" y="720725"/>
            <a:ext cx="77787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smtClean="0"/>
              <a:t>Pulse para editar el formato del texto de título</a:t>
            </a: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143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smtClean="0"/>
              <a:t>Pulse para editar los formatos del texto del esquema</a:t>
            </a:r>
          </a:p>
          <a:p>
            <a:pPr lvl="1"/>
            <a:r>
              <a:rPr lang="en-GB" altLang="es-ES" smtClean="0"/>
              <a:t>Segundo nivel del esquema</a:t>
            </a:r>
          </a:p>
          <a:p>
            <a:pPr lvl="2"/>
            <a:r>
              <a:rPr lang="en-GB" altLang="es-ES" smtClean="0"/>
              <a:t>Tercer nivel del esquema</a:t>
            </a:r>
          </a:p>
          <a:p>
            <a:pPr lvl="3"/>
            <a:r>
              <a:rPr lang="en-GB" altLang="es-ES" smtClean="0"/>
              <a:t>Cuarto nivel del esquema</a:t>
            </a:r>
          </a:p>
          <a:p>
            <a:pPr lvl="4"/>
            <a:r>
              <a:rPr lang="en-GB" altLang="es-ES" smtClean="0"/>
              <a:t>Quinto nivel del esquema</a:t>
            </a:r>
          </a:p>
          <a:p>
            <a:pPr lvl="4"/>
            <a:r>
              <a:rPr lang="en-GB" altLang="es-ES" smtClean="0"/>
              <a:t>Sexto nivel del esquema</a:t>
            </a:r>
          </a:p>
          <a:p>
            <a:pPr lvl="4"/>
            <a:r>
              <a:rPr lang="en-GB" altLang="es-ES" smtClean="0"/>
              <a:t>Séptimo nivel del esquema</a:t>
            </a:r>
          </a:p>
          <a:p>
            <a:pPr lvl="4"/>
            <a:r>
              <a:rPr lang="en-GB" altLang="es-ES" smtClean="0"/>
              <a:t>Octavo nivel del esquema</a:t>
            </a:r>
          </a:p>
          <a:p>
            <a:pPr lvl="4"/>
            <a:r>
              <a:rPr lang="en-GB" altLang="es-ES" smtClean="0"/>
              <a:t>Noveno nivel del esquema</a:t>
            </a:r>
          </a:p>
        </p:txBody>
      </p:sp>
      <p:sp>
        <p:nvSpPr>
          <p:cNvPr id="1029" name="AutoShape 10"/>
          <p:cNvSpPr>
            <a:spLocks noChangeArrowheads="1"/>
          </p:cNvSpPr>
          <p:nvPr/>
        </p:nvSpPr>
        <p:spPr bwMode="auto">
          <a:xfrm rot="-60000">
            <a:off x="8461375" y="6548438"/>
            <a:ext cx="395288" cy="319087"/>
          </a:xfrm>
          <a:prstGeom prst="flowChartDelay">
            <a:avLst/>
          </a:prstGeom>
          <a:gradFill rotWithShape="0">
            <a:gsLst>
              <a:gs pos="0">
                <a:srgbClr val="003553"/>
              </a:gs>
              <a:gs pos="100000">
                <a:srgbClr val="A6C6D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 altLang="es-ES" smtClean="0">
              <a:solidFill>
                <a:srgbClr val="FFFFFF"/>
              </a:solidFill>
            </a:endParaRPr>
          </a:p>
        </p:txBody>
      </p:sp>
      <p:sp>
        <p:nvSpPr>
          <p:cNvPr id="1030" name="AutoShape 11"/>
          <p:cNvSpPr>
            <a:spLocks noChangeArrowheads="1"/>
          </p:cNvSpPr>
          <p:nvPr/>
        </p:nvSpPr>
        <p:spPr bwMode="auto">
          <a:xfrm rot="10800000">
            <a:off x="1430338" y="6550025"/>
            <a:ext cx="7069137" cy="323850"/>
          </a:xfrm>
          <a:prstGeom prst="roundRect">
            <a:avLst>
              <a:gd name="adj" fmla="val 486"/>
            </a:avLst>
          </a:prstGeom>
          <a:gradFill rotWithShape="0">
            <a:gsLst>
              <a:gs pos="0">
                <a:srgbClr val="003553"/>
              </a:gs>
              <a:gs pos="100000">
                <a:srgbClr val="A6C6D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 altLang="es-ES" smtClean="0">
              <a:solidFill>
                <a:srgbClr val="FFFFFF"/>
              </a:solidFill>
            </a:endParaRP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8315325" y="6492875"/>
            <a:ext cx="538163" cy="488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2000" b="1">
                <a:solidFill>
                  <a:srgbClr val="000000"/>
                </a:solidFill>
                <a:latin typeface="Arial Black" pitchFamily="34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fld id="{908FB91F-E251-455C-A165-4D097CEF4BAE}" type="slidenum">
              <a:rPr lang="es-ES" altLang="es-ES" smtClean="0"/>
              <a:pPr defTabSz="449263"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s-ES" altLang="es-ES" smtClean="0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/>
          </p:nvPr>
        </p:nvSpPr>
        <p:spPr bwMode="auto">
          <a:xfrm>
            <a:off x="6326188" y="6535738"/>
            <a:ext cx="1952625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CCA147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ftr"/>
          </p:nvPr>
        </p:nvSpPr>
        <p:spPr bwMode="auto">
          <a:xfrm>
            <a:off x="1425575" y="6535738"/>
            <a:ext cx="4584700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CCA147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964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 b="1">
          <a:solidFill>
            <a:srgbClr val="CCA147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2pPr>
      <a:lvl3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3pPr>
      <a:lvl4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4pPr>
      <a:lvl5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5pPr>
      <a:lvl6pPr marL="25146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6pPr>
      <a:lvl7pPr marL="29718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7pPr>
      <a:lvl8pPr marL="34290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8pPr>
      <a:lvl9pPr marL="38862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9pPr>
    </p:titleStyle>
    <p:bodyStyle>
      <a:lvl1pPr marL="342900" indent="-3429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800">
          <a:solidFill>
            <a:srgbClr val="2E2447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2E2447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2E2447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2E2447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2E2447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2E2447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2E2447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2E2447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2E2447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"/>
          <p:cNvGrpSpPr>
            <a:grpSpLocks/>
          </p:cNvGrpSpPr>
          <p:nvPr/>
        </p:nvGrpSpPr>
        <p:grpSpPr bwMode="auto">
          <a:xfrm>
            <a:off x="0" y="0"/>
            <a:ext cx="5865813" cy="6856413"/>
            <a:chOff x="0" y="0"/>
            <a:chExt cx="3695" cy="4319"/>
          </a:xfrm>
        </p:grpSpPr>
        <p:sp>
          <p:nvSpPr>
            <p:cNvPr id="2" name="Rectangle 2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gradFill rotWithShape="0">
              <a:gsLst>
                <a:gs pos="0">
                  <a:srgbClr val="2E2447"/>
                </a:gs>
                <a:gs pos="100000">
                  <a:srgbClr val="A6C6D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s-ES" altLang="es-ES" smtClean="0">
                <a:solidFill>
                  <a:srgbClr val="FFFFFF"/>
                </a:solidFill>
              </a:endParaRPr>
            </a:p>
          </p:txBody>
        </p:sp>
        <p:sp>
          <p:nvSpPr>
            <p:cNvPr id="2060" name="AutoShape 3"/>
            <p:cNvSpPr>
              <a:spLocks noChangeArrowheads="1"/>
            </p:cNvSpPr>
            <p:nvPr/>
          </p:nvSpPr>
          <p:spPr bwMode="auto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2E2447"/>
                </a:gs>
                <a:gs pos="100000">
                  <a:srgbClr val="A6C6D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s-ES" altLang="es-E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2051" name="Group 4"/>
          <p:cNvGrpSpPr>
            <a:grpSpLocks/>
          </p:cNvGrpSpPr>
          <p:nvPr/>
        </p:nvGrpSpPr>
        <p:grpSpPr bwMode="auto">
          <a:xfrm>
            <a:off x="3632200" y="4889500"/>
            <a:ext cx="4875213" cy="317500"/>
            <a:chOff x="2288" y="3080"/>
            <a:chExt cx="3071" cy="200"/>
          </a:xfrm>
        </p:grpSpPr>
        <p:sp>
          <p:nvSpPr>
            <p:cNvPr id="2057" name="AutoShape 5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rgbClr val="2E2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s-ES" altLang="es-ES" smtClean="0">
                <a:solidFill>
                  <a:srgbClr val="FFFFFF"/>
                </a:solidFill>
              </a:endParaRPr>
            </a:p>
          </p:txBody>
        </p:sp>
        <p:sp>
          <p:nvSpPr>
            <p:cNvPr id="2058" name="AutoShape 6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rgbClr val="2E2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s-ES" altLang="es-E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2055" name="Rectangle 7"/>
          <p:cNvSpPr>
            <a:spLocks noGrp="1" noChangeArrowheads="1"/>
          </p:cNvSpPr>
          <p:nvPr>
            <p:ph type="dt"/>
          </p:nvPr>
        </p:nvSpPr>
        <p:spPr bwMode="auto">
          <a:xfrm>
            <a:off x="2438400" y="6248400"/>
            <a:ext cx="2128838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400">
                <a:solidFill>
                  <a:srgbClr val="FFFFFF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ftr"/>
          </p:nvPr>
        </p:nvSpPr>
        <p:spPr bwMode="auto">
          <a:xfrm>
            <a:off x="5791200" y="6248400"/>
            <a:ext cx="2895600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3366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s-ES"/>
          </a:p>
        </p:txBody>
      </p:sp>
      <p:sp>
        <p:nvSpPr>
          <p:cNvPr id="20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968375" y="1260475"/>
            <a:ext cx="76708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smtClean="0"/>
              <a:t>Pulse para editar el formato del texto de título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smtClean="0"/>
              <a:t>Pulse para editar los formatos del texto del esquema</a:t>
            </a:r>
          </a:p>
          <a:p>
            <a:pPr lvl="1"/>
            <a:r>
              <a:rPr lang="en-GB" altLang="es-ES" smtClean="0"/>
              <a:t>Segundo nivel del esquema</a:t>
            </a:r>
          </a:p>
          <a:p>
            <a:pPr lvl="2"/>
            <a:r>
              <a:rPr lang="en-GB" altLang="es-ES" smtClean="0"/>
              <a:t>Tercer nivel del esquema</a:t>
            </a:r>
          </a:p>
          <a:p>
            <a:pPr lvl="3"/>
            <a:r>
              <a:rPr lang="en-GB" altLang="es-ES" smtClean="0"/>
              <a:t>Cuarto nivel del esquema</a:t>
            </a:r>
          </a:p>
          <a:p>
            <a:pPr lvl="4"/>
            <a:r>
              <a:rPr lang="en-GB" altLang="es-ES" smtClean="0"/>
              <a:t>Quinto nivel del esquema</a:t>
            </a:r>
          </a:p>
          <a:p>
            <a:pPr lvl="4"/>
            <a:r>
              <a:rPr lang="en-GB" altLang="es-ES" smtClean="0"/>
              <a:t>Sexto nivel del esquema</a:t>
            </a:r>
          </a:p>
          <a:p>
            <a:pPr lvl="4"/>
            <a:r>
              <a:rPr lang="en-GB" altLang="es-ES" smtClean="0"/>
              <a:t>Séptimo nivel del esquema</a:t>
            </a:r>
          </a:p>
          <a:p>
            <a:pPr lvl="4"/>
            <a:r>
              <a:rPr lang="en-GB" altLang="es-ES" smtClean="0"/>
              <a:t>Octavo nivel del esquema</a:t>
            </a:r>
          </a:p>
          <a:p>
            <a:pPr lvl="4"/>
            <a:r>
              <a:rPr lang="en-GB" altLang="es-ES" smtClean="0"/>
              <a:t>Noveno nivel del esquema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76200" y="6246813"/>
            <a:ext cx="585788" cy="488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2600" b="1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fld id="{37194B90-EDE8-4AFE-AA55-C0AE624108FF}" type="slidenum">
              <a:rPr lang="es-ES" altLang="es-ES" smtClean="0"/>
              <a:pPr defTabSz="449263"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s-ES" altLang="es-ES" smtClean="0"/>
          </a:p>
        </p:txBody>
      </p:sp>
    </p:spTree>
    <p:extLst>
      <p:ext uri="{BB962C8B-B14F-4D97-AF65-F5344CB8AC3E}">
        <p14:creationId xmlns:p14="http://schemas.microsoft.com/office/powerpoint/2010/main" val="3186007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 b="1">
          <a:solidFill>
            <a:srgbClr val="CCA147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2pPr>
      <a:lvl3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3pPr>
      <a:lvl4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4pPr>
      <a:lvl5pPr algn="l" defTabSz="449263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5pPr>
      <a:lvl6pPr marL="25146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6pPr>
      <a:lvl7pPr marL="29718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7pPr>
      <a:lvl8pPr marL="34290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8pPr>
      <a:lvl9pPr marL="3886200" indent="-228600" algn="l" defTabSz="449263" rtl="0" fontAlgn="base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 b="1">
          <a:solidFill>
            <a:srgbClr val="CCA147"/>
          </a:solidFill>
          <a:latin typeface="Arial" charset="0"/>
          <a:ea typeface="Lucida Sans Unicode" charset="0"/>
          <a:cs typeface="Lucida Sans Unicode" charset="0"/>
        </a:defRPr>
      </a:lvl9pPr>
    </p:titleStyle>
    <p:bodyStyle>
      <a:lvl1pPr marL="342900" indent="-3429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800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400">
          <a:solidFill>
            <a:srgbClr val="003366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000">
          <a:solidFill>
            <a:srgbClr val="003366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3366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3366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3366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3366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3366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3366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jpe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unta.gal/pasaxe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slide" Target="slide10.xml"/><Relationship Id="rId7" Type="http://schemas.openxmlformats.org/officeDocument/2006/relationships/slide" Target="slide3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23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s://www.xunta.gal/dog/Publicados/2016/20160304/AnuncioG0244-250216-0002_gl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ficheiros-intranet.xunta.gal/formularios/Acceso_aplicacions/EADMIN_FR_xestionUsuariosPasaxe.pdf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61.jpg"/><Relationship Id="rId7" Type="http://schemas.openxmlformats.org/officeDocument/2006/relationships/image" Target="../media/image19.png"/><Relationship Id="rId12" Type="http://schemas.openxmlformats.org/officeDocument/2006/relationships/image" Target="../media/image6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11" Type="http://schemas.microsoft.com/office/2007/relationships/hdphoto" Target="../media/hdphoto4.wdp"/><Relationship Id="rId5" Type="http://schemas.openxmlformats.org/officeDocument/2006/relationships/image" Target="../media/image63.jpg"/><Relationship Id="rId10" Type="http://schemas.openxmlformats.org/officeDocument/2006/relationships/image" Target="../media/image24.png"/><Relationship Id="rId4" Type="http://schemas.openxmlformats.org/officeDocument/2006/relationships/image" Target="../media/image62.jpeg"/><Relationship Id="rId9" Type="http://schemas.openxmlformats.org/officeDocument/2006/relationships/image" Target="../media/image65.gi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pasaxe.xunta.es/" TargetMode="Externa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8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hyperlink" Target="https://www.xunta.gal/dog/Publicados/2010/20101217/Anuncio4185E_gl.htm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oe.es/diario_boe/txt.php?id=BOE-A-2010-1331" TargetMode="External"/><Relationship Id="rId5" Type="http://schemas.openxmlformats.org/officeDocument/2006/relationships/hyperlink" Target="https://www.boe.es/buscar/act.php?id=BOE-A-2015-10566" TargetMode="External"/><Relationship Id="rId4" Type="http://schemas.openxmlformats.org/officeDocument/2006/relationships/hyperlink" Target="https://www.boe.es/diario_boe/txt.php?id=BOE-A-2015-10565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7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79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18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jpg"/><Relationship Id="rId5" Type="http://schemas.openxmlformats.org/officeDocument/2006/relationships/image" Target="../media/image83.jpeg"/><Relationship Id="rId4" Type="http://schemas.openxmlformats.org/officeDocument/2006/relationships/image" Target="../media/image82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87.jpg"/><Relationship Id="rId4" Type="http://schemas.openxmlformats.org/officeDocument/2006/relationships/image" Target="../media/image8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8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2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4.jpg"/><Relationship Id="rId7" Type="http://schemas.openxmlformats.org/officeDocument/2006/relationships/image" Target="../media/image97.jp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6.jpg"/><Relationship Id="rId11" Type="http://schemas.openxmlformats.org/officeDocument/2006/relationships/image" Target="../media/image18.png"/><Relationship Id="rId5" Type="http://schemas.openxmlformats.org/officeDocument/2006/relationships/image" Target="../media/image95.jpeg"/><Relationship Id="rId10" Type="http://schemas.openxmlformats.org/officeDocument/2006/relationships/image" Target="../media/image100.jpeg"/><Relationship Id="rId4" Type="http://schemas.openxmlformats.org/officeDocument/2006/relationships/image" Target="../media/image92.jpeg"/><Relationship Id="rId9" Type="http://schemas.openxmlformats.org/officeDocument/2006/relationships/image" Target="../media/image9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11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2.jpeg"/><Relationship Id="rId7" Type="http://schemas.openxmlformats.org/officeDocument/2006/relationships/image" Target="../media/image120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.jpeg"/><Relationship Id="rId5" Type="http://schemas.openxmlformats.org/officeDocument/2006/relationships/image" Target="../media/image119.png"/><Relationship Id="rId4" Type="http://schemas.openxmlformats.org/officeDocument/2006/relationships/image" Target="../media/image118.jpeg"/><Relationship Id="rId9" Type="http://schemas.openxmlformats.org/officeDocument/2006/relationships/image" Target="../media/image1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g"/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3.png"/><Relationship Id="rId5" Type="http://schemas.openxmlformats.org/officeDocument/2006/relationships/image" Target="../media/image95.jpeg"/><Relationship Id="rId4" Type="http://schemas.openxmlformats.org/officeDocument/2006/relationships/image" Target="../media/image1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g"/><Relationship Id="rId3" Type="http://schemas.openxmlformats.org/officeDocument/2006/relationships/image" Target="../media/image130.png"/><Relationship Id="rId7" Type="http://schemas.openxmlformats.org/officeDocument/2006/relationships/image" Target="../media/image92.jpe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2.jpeg"/><Relationship Id="rId5" Type="http://schemas.openxmlformats.org/officeDocument/2006/relationships/image" Target="../media/image99.jpeg"/><Relationship Id="rId10" Type="http://schemas.openxmlformats.org/officeDocument/2006/relationships/image" Target="../media/image134.jpeg"/><Relationship Id="rId4" Type="http://schemas.openxmlformats.org/officeDocument/2006/relationships/image" Target="../media/image131.jpeg"/><Relationship Id="rId9" Type="http://schemas.openxmlformats.org/officeDocument/2006/relationships/image" Target="../media/image133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image" Target="../media/image129.png"/><Relationship Id="rId7" Type="http://schemas.openxmlformats.org/officeDocument/2006/relationships/image" Target="../media/image131.jpeg"/><Relationship Id="rId12" Type="http://schemas.openxmlformats.org/officeDocument/2006/relationships/image" Target="../media/image1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4.jpeg"/><Relationship Id="rId11" Type="http://schemas.openxmlformats.org/officeDocument/2006/relationships/image" Target="../media/image133.jpeg"/><Relationship Id="rId5" Type="http://schemas.openxmlformats.org/officeDocument/2006/relationships/image" Target="../media/image135.png"/><Relationship Id="rId10" Type="http://schemas.openxmlformats.org/officeDocument/2006/relationships/image" Target="../media/image97.jpg"/><Relationship Id="rId4" Type="http://schemas.openxmlformats.org/officeDocument/2006/relationships/image" Target="../media/image130.png"/><Relationship Id="rId9" Type="http://schemas.openxmlformats.org/officeDocument/2006/relationships/image" Target="../media/image92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40.jpg"/><Relationship Id="rId4" Type="http://schemas.openxmlformats.org/officeDocument/2006/relationships/image" Target="../media/image139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"/>
          <p:cNvSpPr txBox="1">
            <a:spLocks noChangeArrowheads="1"/>
          </p:cNvSpPr>
          <p:nvPr/>
        </p:nvSpPr>
        <p:spPr bwMode="auto">
          <a:xfrm>
            <a:off x="685800" y="990600"/>
            <a:ext cx="8229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1pPr>
            <a:lvl2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2pPr>
            <a:lvl3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3pPr>
            <a:lvl4pPr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4pPr>
            <a:lvl5pPr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Times New Roman" pitchFamily="18" charset="0"/>
              <a:buNone/>
            </a:pPr>
            <a:r>
              <a:rPr lang="es-ES" altLang="es-ES" sz="2400" b="1" dirty="0" smtClean="0">
                <a:solidFill>
                  <a:srgbClr val="CCA147"/>
                </a:solidFill>
              </a:rPr>
              <a:t>Intermediación de Datos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Times New Roman" pitchFamily="18" charset="0"/>
              <a:buNone/>
            </a:pPr>
            <a:endParaRPr lang="es-ES" altLang="es-ES" sz="2000" b="1" dirty="0">
              <a:solidFill>
                <a:srgbClr val="CCA147"/>
              </a:solidFill>
            </a:endParaRP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Times New Roman" pitchFamily="18" charset="0"/>
              <a:buNone/>
            </a:pPr>
            <a:r>
              <a:rPr lang="es-ES" altLang="es-ES" sz="2000" b="1" dirty="0" smtClean="0">
                <a:solidFill>
                  <a:srgbClr val="CCA147"/>
                </a:solidFill>
              </a:rPr>
              <a:t>Esquema Nacional de </a:t>
            </a:r>
            <a:r>
              <a:rPr lang="es-ES" altLang="es-ES" sz="2000" b="1" dirty="0" err="1" smtClean="0">
                <a:solidFill>
                  <a:srgbClr val="CCA147"/>
                </a:solidFill>
              </a:rPr>
              <a:t>Interoperabilidade</a:t>
            </a:r>
            <a:r>
              <a:rPr lang="es-ES" altLang="es-ES" sz="2000" b="1" dirty="0" smtClean="0">
                <a:solidFill>
                  <a:srgbClr val="CCA147"/>
                </a:solidFill>
              </a:rPr>
              <a:t>. </a:t>
            </a:r>
            <a:r>
              <a:rPr lang="es-ES" altLang="es-ES" sz="2000" b="1" dirty="0" smtClean="0">
                <a:solidFill>
                  <a:srgbClr val="CCA147"/>
                </a:solidFill>
              </a:rPr>
              <a:t>Plataformas </a:t>
            </a:r>
            <a:r>
              <a:rPr lang="es-ES" altLang="es-ES" sz="2000" b="1" dirty="0" smtClean="0">
                <a:solidFill>
                  <a:srgbClr val="CCA147"/>
                </a:solidFill>
              </a:rPr>
              <a:t>de </a:t>
            </a:r>
            <a:r>
              <a:rPr lang="es-ES" altLang="es-ES" sz="2000" b="1" dirty="0" err="1">
                <a:solidFill>
                  <a:srgbClr val="CCA147"/>
                </a:solidFill>
              </a:rPr>
              <a:t>i</a:t>
            </a:r>
            <a:r>
              <a:rPr lang="es-ES" altLang="es-ES" sz="2000" b="1" dirty="0" err="1" smtClean="0">
                <a:solidFill>
                  <a:srgbClr val="CCA147"/>
                </a:solidFill>
              </a:rPr>
              <a:t>nteroperabilidade</a:t>
            </a:r>
            <a:r>
              <a:rPr lang="es-ES" altLang="es-ES" sz="2000" b="1" dirty="0" smtClean="0">
                <a:solidFill>
                  <a:srgbClr val="CCA147"/>
                </a:solidFill>
              </a:rPr>
              <a:t> entre </a:t>
            </a:r>
            <a:r>
              <a:rPr lang="es-ES" altLang="es-ES" sz="2000" b="1" dirty="0" err="1" smtClean="0">
                <a:solidFill>
                  <a:srgbClr val="CCA147"/>
                </a:solidFill>
              </a:rPr>
              <a:t>administracións</a:t>
            </a:r>
            <a:r>
              <a:rPr lang="es-ES" altLang="es-ES" sz="2000" b="1" dirty="0" smtClean="0">
                <a:solidFill>
                  <a:srgbClr val="CCA147"/>
                </a:solidFill>
              </a:rPr>
              <a:t>. </a:t>
            </a:r>
            <a:r>
              <a:rPr lang="es-ES" altLang="es-ES" sz="2000" b="1" dirty="0" err="1" smtClean="0">
                <a:solidFill>
                  <a:srgbClr val="CCA147"/>
                </a:solidFill>
              </a:rPr>
              <a:t>PasaXe</a:t>
            </a:r>
            <a:endParaRPr lang="es-ES" altLang="es-ES" sz="2000" b="1" dirty="0">
              <a:solidFill>
                <a:srgbClr val="CCA147"/>
              </a:solidFill>
            </a:endParaRPr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3635896" y="4857750"/>
            <a:ext cx="4831829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1pPr>
            <a:lvl2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4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2pPr>
            <a:lvl3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3pPr>
            <a:lvl4pPr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4pPr>
            <a:lvl5pPr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9pPr>
          </a:lstStyle>
          <a:p>
            <a:pPr eaLnBrk="1" hangingPunct="1">
              <a:spcBef>
                <a:spcPts val="1125"/>
              </a:spcBef>
              <a:buFont typeface="Times New Roman" pitchFamily="18" charset="0"/>
              <a:buNone/>
            </a:pPr>
            <a:r>
              <a:rPr lang="es-ES" altLang="es-ES" sz="1600" dirty="0" err="1" smtClean="0">
                <a:solidFill>
                  <a:srgbClr val="FFFFFF"/>
                </a:solidFill>
                <a:latin typeface="Times New Roman" pitchFamily="18" charset="0"/>
              </a:rPr>
              <a:t>Deputación</a:t>
            </a:r>
            <a:r>
              <a:rPr lang="es-ES" altLang="es-ES" sz="1600" dirty="0" smtClean="0">
                <a:solidFill>
                  <a:srgbClr val="FFFFFF"/>
                </a:solidFill>
                <a:latin typeface="Times New Roman" pitchFamily="18" charset="0"/>
              </a:rPr>
              <a:t> Provincial da </a:t>
            </a:r>
            <a:r>
              <a:rPr lang="es-ES" altLang="es-ES" sz="1600" dirty="0" smtClean="0">
                <a:solidFill>
                  <a:srgbClr val="FFFFFF"/>
                </a:solidFill>
                <a:latin typeface="Times New Roman" pitchFamily="18" charset="0"/>
              </a:rPr>
              <a:t>Coruña, </a:t>
            </a:r>
            <a:r>
              <a:rPr lang="es-ES" altLang="es-ES" sz="1600" dirty="0" smtClean="0">
                <a:solidFill>
                  <a:srgbClr val="FFFFFF"/>
                </a:solidFill>
                <a:latin typeface="Times New Roman" pitchFamily="18" charset="0"/>
              </a:rPr>
              <a:t>8 </a:t>
            </a:r>
            <a:r>
              <a:rPr lang="es-ES" altLang="es-ES" sz="1600" dirty="0" smtClean="0">
                <a:solidFill>
                  <a:srgbClr val="FFFFFF"/>
                </a:solidFill>
                <a:latin typeface="Times New Roman" pitchFamily="18" charset="0"/>
              </a:rPr>
              <a:t>de </a:t>
            </a:r>
            <a:r>
              <a:rPr lang="es-ES" altLang="es-ES" sz="1600" dirty="0" err="1" smtClean="0">
                <a:solidFill>
                  <a:srgbClr val="FFFFFF"/>
                </a:solidFill>
                <a:latin typeface="Times New Roman" pitchFamily="18" charset="0"/>
              </a:rPr>
              <a:t>Outubro</a:t>
            </a:r>
            <a:r>
              <a:rPr lang="es-ES" altLang="es-ES" sz="1600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es-ES" altLang="es-ES" sz="1600" dirty="0">
                <a:solidFill>
                  <a:srgbClr val="FFFFFF"/>
                </a:solidFill>
                <a:latin typeface="Times New Roman" pitchFamily="18" charset="0"/>
              </a:rPr>
              <a:t>de </a:t>
            </a:r>
            <a:r>
              <a:rPr lang="es-ES" altLang="es-ES" sz="1600" dirty="0" smtClean="0">
                <a:solidFill>
                  <a:srgbClr val="FFFFFF"/>
                </a:solidFill>
                <a:latin typeface="Times New Roman" pitchFamily="18" charset="0"/>
              </a:rPr>
              <a:t>2018</a:t>
            </a:r>
            <a:endParaRPr lang="es-ES" altLang="es-ES" sz="1600" dirty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9384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403648" y="5086945"/>
            <a:ext cx="7224713" cy="1143000"/>
          </a:xfrm>
        </p:spPr>
        <p:txBody>
          <a:bodyPr/>
          <a:lstStyle/>
          <a:p>
            <a:r>
              <a:rPr lang="es-ES" dirty="0" err="1" smtClean="0"/>
              <a:t>Principais</a:t>
            </a:r>
            <a:r>
              <a:rPr lang="es-ES" dirty="0" smtClean="0"/>
              <a:t> </a:t>
            </a:r>
            <a:r>
              <a:rPr lang="es-ES" dirty="0" err="1" smtClean="0"/>
              <a:t>Vantaxes</a:t>
            </a:r>
            <a:r>
              <a:rPr lang="es-ES" dirty="0" smtClean="0"/>
              <a:t> da interoperabilidade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172811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Principais</a:t>
            </a:r>
            <a:r>
              <a:rPr lang="es-ES" dirty="0" smtClean="0"/>
              <a:t> </a:t>
            </a:r>
            <a:r>
              <a:rPr lang="es-ES" dirty="0" err="1" smtClean="0"/>
              <a:t>vantaxes</a:t>
            </a:r>
            <a:r>
              <a:rPr lang="es-ES" dirty="0" smtClean="0"/>
              <a:t> da interoperabilidade</a:t>
            </a:r>
            <a:endParaRPr lang="gl-ES" dirty="0"/>
          </a:p>
        </p:txBody>
      </p:sp>
      <p:sp>
        <p:nvSpPr>
          <p:cNvPr id="12" name="11 Rectángulo"/>
          <p:cNvSpPr/>
          <p:nvPr/>
        </p:nvSpPr>
        <p:spPr>
          <a:xfrm>
            <a:off x="647226" y="924618"/>
            <a:ext cx="7940183" cy="5148877"/>
          </a:xfrm>
          <a:prstGeom prst="rect">
            <a:avLst/>
          </a:prstGeom>
          <a:solidFill>
            <a:schemeClr val="bg1"/>
          </a:solidFill>
          <a:ln w="12700">
            <a:solidFill>
              <a:srgbClr val="E96D0B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3" name="1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644223"/>
              </p:ext>
            </p:extLst>
          </p:nvPr>
        </p:nvGraphicFramePr>
        <p:xfrm>
          <a:off x="702086" y="1122505"/>
          <a:ext cx="7817743" cy="484506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285738"/>
                <a:gridCol w="5532005"/>
              </a:tblGrid>
              <a:tr h="19692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endParaRPr lang="es-E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03" marR="352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endParaRPr lang="es-ES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03" marR="35203" marT="0" marB="0"/>
                </a:tc>
              </a:tr>
              <a:tr h="564514">
                <a:tc>
                  <a:txBody>
                    <a:bodyPr/>
                    <a:lstStyle/>
                    <a:p>
                      <a:pPr marL="1778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200" b="1" kern="1200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177800" algn="l" defTabSz="3429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s-ES" sz="12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CUMPRIMENTO NORMATIVO</a:t>
                      </a:r>
                    </a:p>
                    <a:p>
                      <a:pPr marL="1778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200" b="1" kern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03" marR="35203" marT="0" marB="0" anchor="ctr"/>
                </a:tc>
                <a:tc>
                  <a:txBody>
                    <a:bodyPr/>
                    <a:lstStyle/>
                    <a:p>
                      <a:pPr marL="180975" indent="0"/>
                      <a:r>
                        <a:rPr lang="gl-E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Permítelle aos cidadáns exercitar o seu dereito de non achegar documentación que obre en poder ou</a:t>
                      </a:r>
                      <a:r>
                        <a:rPr lang="gl-ES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fose elaborada polas Administracións públicas</a:t>
                      </a:r>
                      <a:endParaRPr lang="gl-ES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03" marR="35203" marT="0" marB="0" anchor="ctr"/>
                </a:tc>
              </a:tr>
              <a:tr h="949555">
                <a:tc>
                  <a:txBody>
                    <a:bodyPr/>
                    <a:lstStyle/>
                    <a:p>
                      <a:pPr marL="177800" algn="l" defTabSz="34290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s-ES" sz="12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REDUCIÓN DE CARGAS ADMINISTRATIVAS</a:t>
                      </a:r>
                      <a:endParaRPr lang="es-ES" sz="12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03" marR="35203" marT="0" marB="0" anchor="ctr"/>
                </a:tc>
                <a:tc>
                  <a:txBody>
                    <a:bodyPr/>
                    <a:lstStyle/>
                    <a:p>
                      <a:pPr marL="180975" indent="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gl-ES" sz="1400" kern="1200" noProof="0" dirty="0" smtClean="0"/>
                    </a:p>
                    <a:p>
                      <a:pPr marL="180975" indent="0"/>
                      <a:r>
                        <a:rPr lang="gl-ES" sz="1400" kern="1200" dirty="0" smtClean="0"/>
                        <a:t>Redución de todas as actividades de natureza administrativa que debe levar a cabo un cidadán para cumprir coa normativa</a:t>
                      </a:r>
                      <a:endParaRPr lang="gl-ES" sz="1400" b="0" kern="1200" noProof="0" dirty="0">
                        <a:solidFill>
                          <a:srgbClr val="33333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03" marR="35203" marT="0" marB="0" anchor="ctr"/>
                </a:tc>
              </a:tr>
              <a:tr h="754421">
                <a:tc>
                  <a:txBody>
                    <a:bodyPr/>
                    <a:lstStyle/>
                    <a:p>
                      <a:pPr marL="177800" algn="l" defTabSz="34290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s-ES" sz="12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COLABORACIÓN ENTRE ADMINISTRACIÓNS</a:t>
                      </a:r>
                      <a:endParaRPr lang="es-ES" sz="12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03" marR="35203" marT="0" marB="0" anchor="ctr"/>
                </a:tc>
                <a:tc>
                  <a:txBody>
                    <a:bodyPr/>
                    <a:lstStyle/>
                    <a:p>
                      <a:pPr marL="180975" indent="0"/>
                      <a:r>
                        <a:rPr lang="gl-ES" sz="1400" kern="1200" dirty="0" smtClean="0"/>
                        <a:t>Facilita o intercambio de documentos e información entre Administracións</a:t>
                      </a:r>
                      <a:endParaRPr lang="gl-ES" sz="1400" b="0" kern="1200" dirty="0">
                        <a:solidFill>
                          <a:srgbClr val="33333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03" marR="35203" marT="0" marB="0" anchor="ctr"/>
                </a:tc>
              </a:tr>
              <a:tr h="754421">
                <a:tc>
                  <a:txBody>
                    <a:bodyPr/>
                    <a:lstStyle/>
                    <a:p>
                      <a:pPr marL="177800" algn="l" defTabSz="34290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XESTIÓN</a:t>
                      </a:r>
                      <a:r>
                        <a:rPr lang="es-ES" sz="1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 SOSTIBLE</a:t>
                      </a:r>
                      <a:endParaRPr lang="es-E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03" marR="35203" marT="0" marB="0" anchor="ctr"/>
                </a:tc>
                <a:tc>
                  <a:txBody>
                    <a:bodyPr/>
                    <a:lstStyle/>
                    <a:p>
                      <a:pPr marL="180975" marR="0" indent="0" algn="just" defTabSz="4572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400" kern="1200" smtClean="0"/>
                        <a:t>Redución do intercambio de papel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gl-ES" sz="1400" b="0" kern="1200" noProof="0" dirty="0">
                        <a:solidFill>
                          <a:srgbClr val="33333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03" marR="35203" marT="0" marB="0" anchor="ctr"/>
                </a:tc>
              </a:tr>
              <a:tr h="754421">
                <a:tc>
                  <a:txBody>
                    <a:bodyPr/>
                    <a:lstStyle/>
                    <a:p>
                      <a:pPr marL="177800" algn="l" defTabSz="34290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SEGURIDADE</a:t>
                      </a:r>
                      <a:endParaRPr lang="es-E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03" marR="35203" marT="0" marB="0" anchor="ctr"/>
                </a:tc>
                <a:tc>
                  <a:txBody>
                    <a:bodyPr/>
                    <a:lstStyle/>
                    <a:p>
                      <a:pPr marL="180975" marR="0" indent="0" algn="just" defTabSz="4572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400" kern="1200" smtClean="0"/>
                        <a:t>Total garantía dende o punto de vista xurídico para o cidadán e a Administración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gl-ES" sz="1400" b="0" kern="1200" noProof="0" dirty="0">
                        <a:solidFill>
                          <a:srgbClr val="33333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03" marR="35203" marT="0" marB="0" anchor="ctr"/>
                </a:tc>
              </a:tr>
              <a:tr h="754421">
                <a:tc>
                  <a:txBody>
                    <a:bodyPr/>
                    <a:lstStyle/>
                    <a:p>
                      <a:pPr marL="177800" algn="l" defTabSz="34290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ACCESIBILIDADE</a:t>
                      </a:r>
                      <a:endParaRPr lang="es-E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03" marR="35203" marT="0" marB="0" anchor="ctr"/>
                </a:tc>
                <a:tc>
                  <a:txBody>
                    <a:bodyPr/>
                    <a:lstStyle/>
                    <a:p>
                      <a:pPr marL="180975" marR="0" indent="0" algn="just" defTabSz="4572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l-ES" sz="1400" kern="1200" dirty="0" smtClean="0"/>
                        <a:t>Dispoñible as 24 horas, os 7 días da semana</a:t>
                      </a:r>
                      <a:endParaRPr lang="gl-ES" sz="1400" b="0" kern="1200" noProof="0" dirty="0">
                        <a:solidFill>
                          <a:srgbClr val="33333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03" marR="35203" marT="0" marB="0" anchor="ctr"/>
                </a:tc>
              </a:tr>
            </a:tbl>
          </a:graphicData>
        </a:graphic>
      </p:graphicFrame>
      <p:cxnSp>
        <p:nvCxnSpPr>
          <p:cNvPr id="14" name="13 Conector recto"/>
          <p:cNvCxnSpPr/>
          <p:nvPr/>
        </p:nvCxnSpPr>
        <p:spPr>
          <a:xfrm>
            <a:off x="647226" y="1163158"/>
            <a:ext cx="787260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647226" y="2036465"/>
            <a:ext cx="794018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15 Rectángulo"/>
          <p:cNvSpPr/>
          <p:nvPr/>
        </p:nvSpPr>
        <p:spPr>
          <a:xfrm>
            <a:off x="641051" y="936545"/>
            <a:ext cx="7940183" cy="290223"/>
          </a:xfrm>
          <a:prstGeom prst="rect">
            <a:avLst/>
          </a:prstGeom>
          <a:solidFill>
            <a:srgbClr val="E96D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7" name="16 Conector recto"/>
          <p:cNvCxnSpPr/>
          <p:nvPr/>
        </p:nvCxnSpPr>
        <p:spPr>
          <a:xfrm>
            <a:off x="2915816" y="936545"/>
            <a:ext cx="0" cy="514092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1224494" y="908720"/>
            <a:ext cx="6639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solidFill>
                  <a:schemeClr val="bg1">
                    <a:lumMod val="95000"/>
                  </a:schemeClr>
                </a:solidFill>
              </a:rPr>
              <a:t>ROL                                                                      DESCRICIÓN</a:t>
            </a:r>
            <a:endParaRPr lang="es-ES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19" name="18 Conector recto"/>
          <p:cNvCxnSpPr/>
          <p:nvPr/>
        </p:nvCxnSpPr>
        <p:spPr>
          <a:xfrm>
            <a:off x="664265" y="2934469"/>
            <a:ext cx="794018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>
            <a:off x="664518" y="3717032"/>
            <a:ext cx="794018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"/>
          <p:cNvCxnSpPr/>
          <p:nvPr/>
        </p:nvCxnSpPr>
        <p:spPr>
          <a:xfrm>
            <a:off x="674043" y="4302621"/>
            <a:ext cx="794018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>
          <a:xfrm>
            <a:off x="664265" y="5229200"/>
            <a:ext cx="794018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7778"/>
            <a:ext cx="9144000" cy="536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40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403648" y="4941168"/>
            <a:ext cx="7224713" cy="1143000"/>
          </a:xfrm>
        </p:spPr>
        <p:txBody>
          <a:bodyPr/>
          <a:lstStyle/>
          <a:p>
            <a:r>
              <a:rPr lang="es-ES" dirty="0" smtClean="0"/>
              <a:t>Cal é o Modelo de </a:t>
            </a:r>
            <a:r>
              <a:rPr lang="es-ES" dirty="0" err="1" smtClean="0"/>
              <a:t>Interoperabilidade</a:t>
            </a:r>
            <a:r>
              <a:rPr lang="es-ES" dirty="0" smtClean="0"/>
              <a:t>?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182460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Cal é o modelo da interoperabilidade?</a:t>
            </a:r>
            <a:endParaRPr lang="gl-ES" dirty="0"/>
          </a:p>
        </p:txBody>
      </p:sp>
      <p:sp>
        <p:nvSpPr>
          <p:cNvPr id="43" name="42 Rectángulo"/>
          <p:cNvSpPr/>
          <p:nvPr/>
        </p:nvSpPr>
        <p:spPr>
          <a:xfrm>
            <a:off x="228786" y="764704"/>
            <a:ext cx="8807710" cy="1797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indent="-285750">
              <a:lnSpc>
                <a:spcPts val="1900"/>
              </a:lnSpc>
              <a:buClr>
                <a:srgbClr val="E96D0B"/>
              </a:buClr>
              <a:buBlip>
                <a:blip r:embed="rId2"/>
              </a:buBlip>
            </a:pPr>
            <a:endParaRPr lang="gl-ES" sz="1400" b="1" dirty="0" smtClean="0">
              <a:solidFill>
                <a:srgbClr val="BF5908"/>
              </a:solidFill>
            </a:endParaRPr>
          </a:p>
          <a:p>
            <a:pPr marL="72000" indent="-285750">
              <a:lnSpc>
                <a:spcPts val="1900"/>
              </a:lnSpc>
              <a:buClr>
                <a:srgbClr val="E96D0B"/>
              </a:buClr>
              <a:buBlip>
                <a:blip r:embed="rId2"/>
              </a:buBlip>
            </a:pPr>
            <a:r>
              <a:rPr lang="gl-ES" sz="1400" b="1" dirty="0" smtClean="0">
                <a:solidFill>
                  <a:srgbClr val="BF5908"/>
                </a:solidFill>
              </a:rPr>
              <a:t>Regulado na NTI </a:t>
            </a:r>
            <a:r>
              <a:rPr lang="gl-ES" sz="1400" b="1" dirty="0" err="1" smtClean="0">
                <a:solidFill>
                  <a:srgbClr val="BF5908"/>
                </a:solidFill>
              </a:rPr>
              <a:t>Intermediación</a:t>
            </a:r>
            <a:r>
              <a:rPr lang="gl-ES" sz="1400" b="1" dirty="0" smtClean="0">
                <a:solidFill>
                  <a:srgbClr val="BF5908"/>
                </a:solidFill>
              </a:rPr>
              <a:t> de datos</a:t>
            </a:r>
          </a:p>
          <a:p>
            <a:pPr marL="72000" indent="-285750">
              <a:lnSpc>
                <a:spcPts val="1900"/>
              </a:lnSpc>
              <a:buClr>
                <a:srgbClr val="E96D0B"/>
              </a:buClr>
              <a:buBlip>
                <a:blip r:embed="rId2"/>
              </a:buBlip>
            </a:pPr>
            <a:endParaRPr lang="gl-ES" sz="1400" b="1" dirty="0">
              <a:solidFill>
                <a:srgbClr val="BF5908"/>
              </a:solidFill>
            </a:endParaRPr>
          </a:p>
          <a:p>
            <a:pPr marL="72000" indent="-285750">
              <a:lnSpc>
                <a:spcPts val="1900"/>
              </a:lnSpc>
              <a:buClr>
                <a:srgbClr val="E96D0B"/>
              </a:buClr>
              <a:buBlip>
                <a:blip r:embed="rId2"/>
              </a:buBlip>
            </a:pPr>
            <a:r>
              <a:rPr lang="gl-ES" sz="1400" b="1" dirty="0" smtClean="0">
                <a:solidFill>
                  <a:srgbClr val="BF5908"/>
                </a:solidFill>
              </a:rPr>
              <a:t>Define os axentes, roles e responsabilidades no modelo de </a:t>
            </a:r>
            <a:r>
              <a:rPr lang="gl-ES" sz="1400" b="1" dirty="0" err="1" smtClean="0">
                <a:solidFill>
                  <a:srgbClr val="BF5908"/>
                </a:solidFill>
              </a:rPr>
              <a:t>interoperabilidade</a:t>
            </a:r>
            <a:endParaRPr lang="gl-ES" sz="1400" b="1" dirty="0" smtClean="0">
              <a:solidFill>
                <a:srgbClr val="BF5908"/>
              </a:solidFill>
            </a:endParaRPr>
          </a:p>
          <a:p>
            <a:pPr marL="72000" indent="-285750">
              <a:lnSpc>
                <a:spcPts val="1900"/>
              </a:lnSpc>
              <a:buClr>
                <a:srgbClr val="E96D0B"/>
              </a:buClr>
              <a:buBlip>
                <a:blip r:embed="rId2"/>
              </a:buBlip>
            </a:pPr>
            <a:endParaRPr lang="gl-ES" sz="1400" dirty="0" smtClean="0"/>
          </a:p>
          <a:p>
            <a:pPr marL="72000" indent="-285750">
              <a:lnSpc>
                <a:spcPts val="1900"/>
              </a:lnSpc>
              <a:buClr>
                <a:srgbClr val="E96D0B"/>
              </a:buClr>
              <a:buBlip>
                <a:blip r:embed="rId2"/>
              </a:buBlip>
            </a:pPr>
            <a:r>
              <a:rPr lang="gl-ES" sz="1400" b="1" dirty="0" smtClean="0">
                <a:solidFill>
                  <a:srgbClr val="BF5908"/>
                </a:solidFill>
              </a:rPr>
              <a:t>SCSP</a:t>
            </a:r>
            <a:r>
              <a:rPr lang="gl-ES" sz="1400" dirty="0" smtClean="0"/>
              <a:t>,  </a:t>
            </a:r>
            <a:r>
              <a:rPr lang="gl-ES" sz="1400" b="1" dirty="0">
                <a:solidFill>
                  <a:srgbClr val="BF5908"/>
                </a:solidFill>
              </a:rPr>
              <a:t>protocolo  que regula o intercambio de datos entre Administracións        </a:t>
            </a:r>
            <a:r>
              <a:rPr lang="pt-BR" sz="1400" dirty="0"/>
              <a:t> </a:t>
            </a:r>
          </a:p>
          <a:p>
            <a:pPr>
              <a:lnSpc>
                <a:spcPts val="1900"/>
              </a:lnSpc>
            </a:pPr>
            <a:endParaRPr lang="gl-ES" sz="1400" dirty="0" smtClean="0">
              <a:solidFill>
                <a:srgbClr val="333333"/>
              </a:solidFill>
            </a:endParaRPr>
          </a:p>
        </p:txBody>
      </p:sp>
      <p:pic>
        <p:nvPicPr>
          <p:cNvPr id="5" name="Picture 2" descr="C:\Users\mmosnoy\Desktop\impresions\interop-0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78" y="3122366"/>
            <a:ext cx="864096" cy="76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mmosnoy\Desktop\impresions\interop-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434" y="3220295"/>
            <a:ext cx="662904" cy="77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Xunta\AppData\Local\Microsoft\Windows\Temporary Internet Files\Content.IE5\AX0VM5T3\2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29" y="3912274"/>
            <a:ext cx="561586" cy="45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mmosnoy\Desktop\impresions\interop-1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323" y="3896246"/>
            <a:ext cx="393754" cy="50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mmosnoy\Desktop\impresions\interop-1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357" y="3098305"/>
            <a:ext cx="899511" cy="73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mmosnoy\Desktop\impresions\interop-0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355" y="4317903"/>
            <a:ext cx="588037" cy="68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C:\Users\mmosnoy\Desktop\impresions\interop-05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237" y="3563779"/>
            <a:ext cx="720124" cy="73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:\Users\mmosnoy\Desktop\impresions\interop-09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2455" y="4272946"/>
            <a:ext cx="829577" cy="73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Users\mmosnoy\Desktop\impresions\interop-0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841" y="4525825"/>
            <a:ext cx="410313" cy="48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3 Rectángulo redondeado"/>
          <p:cNvSpPr/>
          <p:nvPr/>
        </p:nvSpPr>
        <p:spPr>
          <a:xfrm>
            <a:off x="510977" y="3041155"/>
            <a:ext cx="1447453" cy="2409691"/>
          </a:xfrm>
          <a:prstGeom prst="roundRect">
            <a:avLst>
              <a:gd name="adj" fmla="val 4822"/>
            </a:avLst>
          </a:prstGeom>
          <a:noFill/>
          <a:ln w="25400">
            <a:solidFill>
              <a:srgbClr val="E96D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14 Rectángulo redondeado"/>
          <p:cNvSpPr/>
          <p:nvPr/>
        </p:nvSpPr>
        <p:spPr>
          <a:xfrm>
            <a:off x="2148583" y="3049050"/>
            <a:ext cx="1447453" cy="2409691"/>
          </a:xfrm>
          <a:prstGeom prst="roundRect">
            <a:avLst>
              <a:gd name="adj" fmla="val 4822"/>
            </a:avLst>
          </a:prstGeom>
          <a:noFill/>
          <a:ln w="25400">
            <a:solidFill>
              <a:srgbClr val="E96D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" name="15 Rectángulo redondeado"/>
          <p:cNvSpPr/>
          <p:nvPr/>
        </p:nvSpPr>
        <p:spPr>
          <a:xfrm>
            <a:off x="3730055" y="3046421"/>
            <a:ext cx="1447453" cy="2409691"/>
          </a:xfrm>
          <a:prstGeom prst="roundRect">
            <a:avLst>
              <a:gd name="adj" fmla="val 4822"/>
            </a:avLst>
          </a:prstGeom>
          <a:noFill/>
          <a:ln w="25400">
            <a:solidFill>
              <a:srgbClr val="E96D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" name="16 Rectángulo redondeado"/>
          <p:cNvSpPr/>
          <p:nvPr/>
        </p:nvSpPr>
        <p:spPr>
          <a:xfrm>
            <a:off x="5261273" y="3049936"/>
            <a:ext cx="1447453" cy="2409691"/>
          </a:xfrm>
          <a:prstGeom prst="roundRect">
            <a:avLst>
              <a:gd name="adj" fmla="val 4822"/>
            </a:avLst>
          </a:prstGeom>
          <a:noFill/>
          <a:ln w="25400">
            <a:solidFill>
              <a:srgbClr val="E96D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" name="17 Rectángulo redondeado"/>
          <p:cNvSpPr/>
          <p:nvPr/>
        </p:nvSpPr>
        <p:spPr>
          <a:xfrm>
            <a:off x="6816874" y="3050680"/>
            <a:ext cx="1447453" cy="2409691"/>
          </a:xfrm>
          <a:prstGeom prst="roundRect">
            <a:avLst>
              <a:gd name="adj" fmla="val 4822"/>
            </a:avLst>
          </a:prstGeom>
          <a:noFill/>
          <a:ln w="25400">
            <a:solidFill>
              <a:srgbClr val="E96D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cxnSp>
        <p:nvCxnSpPr>
          <p:cNvPr id="19" name="18 Conector recto"/>
          <p:cNvCxnSpPr/>
          <p:nvPr/>
        </p:nvCxnSpPr>
        <p:spPr>
          <a:xfrm>
            <a:off x="501452" y="5072526"/>
            <a:ext cx="1456978" cy="0"/>
          </a:xfrm>
          <a:prstGeom prst="line">
            <a:avLst/>
          </a:prstGeom>
          <a:noFill/>
          <a:ln w="25400">
            <a:solidFill>
              <a:srgbClr val="E96D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20" name="19 Conector recto"/>
          <p:cNvCxnSpPr/>
          <p:nvPr/>
        </p:nvCxnSpPr>
        <p:spPr>
          <a:xfrm>
            <a:off x="2138586" y="5075948"/>
            <a:ext cx="1456978" cy="0"/>
          </a:xfrm>
          <a:prstGeom prst="line">
            <a:avLst/>
          </a:prstGeom>
          <a:noFill/>
          <a:ln w="25400">
            <a:solidFill>
              <a:srgbClr val="E96D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21" name="20 Conector recto"/>
          <p:cNvCxnSpPr/>
          <p:nvPr/>
        </p:nvCxnSpPr>
        <p:spPr>
          <a:xfrm>
            <a:off x="3730055" y="5075948"/>
            <a:ext cx="1456978" cy="0"/>
          </a:xfrm>
          <a:prstGeom prst="line">
            <a:avLst/>
          </a:prstGeom>
          <a:noFill/>
          <a:ln w="25400">
            <a:solidFill>
              <a:srgbClr val="E96D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22" name="21 Conector recto"/>
          <p:cNvCxnSpPr/>
          <p:nvPr/>
        </p:nvCxnSpPr>
        <p:spPr>
          <a:xfrm>
            <a:off x="5259313" y="5075948"/>
            <a:ext cx="1456978" cy="0"/>
          </a:xfrm>
          <a:prstGeom prst="line">
            <a:avLst/>
          </a:prstGeom>
          <a:noFill/>
          <a:ln w="25400">
            <a:solidFill>
              <a:srgbClr val="E96D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23" name="22 Conector recto"/>
          <p:cNvCxnSpPr/>
          <p:nvPr/>
        </p:nvCxnSpPr>
        <p:spPr>
          <a:xfrm>
            <a:off x="6819106" y="5079000"/>
            <a:ext cx="1456978" cy="0"/>
          </a:xfrm>
          <a:prstGeom prst="line">
            <a:avLst/>
          </a:prstGeom>
          <a:noFill/>
          <a:ln w="25400">
            <a:solidFill>
              <a:srgbClr val="E96D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24" name="23 Conector recto"/>
          <p:cNvCxnSpPr>
            <a:stCxn id="13" idx="3"/>
            <a:endCxn id="11" idx="1"/>
          </p:cNvCxnSpPr>
          <p:nvPr/>
        </p:nvCxnSpPr>
        <p:spPr>
          <a:xfrm flipV="1">
            <a:off x="1783154" y="3932850"/>
            <a:ext cx="2292083" cy="832988"/>
          </a:xfrm>
          <a:prstGeom prst="line">
            <a:avLst/>
          </a:prstGeom>
          <a:ln w="28575"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"/>
          <p:cNvCxnSpPr>
            <a:stCxn id="11" idx="3"/>
          </p:cNvCxnSpPr>
          <p:nvPr/>
        </p:nvCxnSpPr>
        <p:spPr>
          <a:xfrm flipV="1">
            <a:off x="4795361" y="3495933"/>
            <a:ext cx="2376220" cy="436917"/>
          </a:xfrm>
          <a:prstGeom prst="line">
            <a:avLst/>
          </a:prstGeom>
          <a:ln w="28575"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"/>
          <p:cNvCxnSpPr>
            <a:stCxn id="11" idx="3"/>
          </p:cNvCxnSpPr>
          <p:nvPr/>
        </p:nvCxnSpPr>
        <p:spPr>
          <a:xfrm>
            <a:off x="4795361" y="3932850"/>
            <a:ext cx="811094" cy="731543"/>
          </a:xfrm>
          <a:prstGeom prst="line">
            <a:avLst/>
          </a:prstGeom>
          <a:ln w="28575"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>
            <a:stCxn id="6" idx="3"/>
            <a:endCxn id="11" idx="1"/>
          </p:cNvCxnSpPr>
          <p:nvPr/>
        </p:nvCxnSpPr>
        <p:spPr>
          <a:xfrm>
            <a:off x="3139338" y="3608062"/>
            <a:ext cx="935899" cy="324788"/>
          </a:xfrm>
          <a:prstGeom prst="line">
            <a:avLst/>
          </a:prstGeom>
          <a:ln w="28575"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>
            <a:endCxn id="6" idx="1"/>
          </p:cNvCxnSpPr>
          <p:nvPr/>
        </p:nvCxnSpPr>
        <p:spPr>
          <a:xfrm>
            <a:off x="1526382" y="3608062"/>
            <a:ext cx="950052" cy="0"/>
          </a:xfrm>
          <a:prstGeom prst="line">
            <a:avLst/>
          </a:prstGeom>
          <a:ln w="28575"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CuadroTexto 25"/>
          <p:cNvSpPr txBox="1"/>
          <p:nvPr/>
        </p:nvSpPr>
        <p:spPr>
          <a:xfrm>
            <a:off x="1065358" y="3974891"/>
            <a:ext cx="7864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Petición</a:t>
            </a:r>
            <a:endParaRPr lang="gl-E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CuadroTexto 25"/>
          <p:cNvSpPr txBox="1"/>
          <p:nvPr/>
        </p:nvSpPr>
        <p:spPr>
          <a:xfrm>
            <a:off x="723036" y="5102168"/>
            <a:ext cx="7701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400" b="1" dirty="0" smtClean="0">
                <a:solidFill>
                  <a:srgbClr val="BF5908"/>
                </a:solidFill>
              </a:rPr>
              <a:t>CESIONARIO                REQUIRENTE                    PASAXE!                        EMISOR                       CEDENTE</a:t>
            </a:r>
            <a:endParaRPr lang="gl-ES" sz="1400" b="1" dirty="0">
              <a:solidFill>
                <a:srgbClr val="BF5908"/>
              </a:solidFill>
            </a:endParaRPr>
          </a:p>
        </p:txBody>
      </p:sp>
      <p:sp>
        <p:nvSpPr>
          <p:cNvPr id="31" name="CuadroTexto 25"/>
          <p:cNvSpPr txBox="1"/>
          <p:nvPr/>
        </p:nvSpPr>
        <p:spPr>
          <a:xfrm>
            <a:off x="718855" y="5424786"/>
            <a:ext cx="1137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Pide </a:t>
            </a:r>
          </a:p>
          <a:p>
            <a:pPr algn="ctr"/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información</a:t>
            </a:r>
            <a:endParaRPr lang="gl-E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CuadroTexto 25"/>
          <p:cNvSpPr txBox="1"/>
          <p:nvPr/>
        </p:nvSpPr>
        <p:spPr>
          <a:xfrm>
            <a:off x="2356399" y="5427376"/>
            <a:ext cx="1137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Facilita a consulta</a:t>
            </a:r>
            <a:endParaRPr lang="gl-E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CuadroTexto 25"/>
          <p:cNvSpPr txBox="1"/>
          <p:nvPr/>
        </p:nvSpPr>
        <p:spPr>
          <a:xfrm>
            <a:off x="3755052" y="5450846"/>
            <a:ext cx="1288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Ordena a comunicación</a:t>
            </a:r>
            <a:endParaRPr lang="gl-E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CuadroTexto 25"/>
          <p:cNvSpPr txBox="1"/>
          <p:nvPr/>
        </p:nvSpPr>
        <p:spPr>
          <a:xfrm>
            <a:off x="5339228" y="5450846"/>
            <a:ext cx="1288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Habilita a comunicación </a:t>
            </a:r>
            <a:endParaRPr lang="gl-E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CuadroTexto 25"/>
          <p:cNvSpPr txBox="1"/>
          <p:nvPr/>
        </p:nvSpPr>
        <p:spPr>
          <a:xfrm>
            <a:off x="6915593" y="5426721"/>
            <a:ext cx="1288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Comparte información</a:t>
            </a:r>
            <a:endParaRPr lang="gl-E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CuadroTexto 25"/>
          <p:cNvSpPr txBox="1"/>
          <p:nvPr/>
        </p:nvSpPr>
        <p:spPr>
          <a:xfrm>
            <a:off x="6900782" y="3926872"/>
            <a:ext cx="8563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Resposta</a:t>
            </a:r>
            <a:endParaRPr lang="gl-E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7" name="Picture 13" descr="C:\Users\mmosnoy\Desktop\impresions\interop-1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798" y="4249952"/>
            <a:ext cx="928396" cy="75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8" name="37 Conector recto"/>
          <p:cNvCxnSpPr/>
          <p:nvPr/>
        </p:nvCxnSpPr>
        <p:spPr>
          <a:xfrm>
            <a:off x="6156392" y="4664393"/>
            <a:ext cx="977089" cy="0"/>
          </a:xfrm>
          <a:prstGeom prst="line">
            <a:avLst/>
          </a:prstGeom>
          <a:ln w="28575"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3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259632" y="5064125"/>
            <a:ext cx="7224713" cy="1143000"/>
          </a:xfrm>
        </p:spPr>
        <p:txBody>
          <a:bodyPr/>
          <a:lstStyle/>
          <a:p>
            <a:r>
              <a:rPr lang="es-ES" sz="2800" dirty="0" err="1" smtClean="0"/>
              <a:t>Servizos</a:t>
            </a:r>
            <a:r>
              <a:rPr lang="es-ES" sz="2800" dirty="0" smtClean="0"/>
              <a:t> de </a:t>
            </a:r>
            <a:r>
              <a:rPr lang="es-ES" sz="2800" dirty="0" err="1" smtClean="0"/>
              <a:t>Interoperabilidade</a:t>
            </a:r>
            <a:r>
              <a:rPr lang="es-ES" sz="2800" dirty="0" smtClean="0"/>
              <a:t> da Plataforma de Intermediación </a:t>
            </a:r>
            <a:r>
              <a:rPr lang="es-ES" sz="2800" dirty="0" err="1" smtClean="0"/>
              <a:t>PasaXe</a:t>
            </a:r>
            <a:r>
              <a:rPr lang="es-ES" sz="2800" dirty="0" smtClean="0"/>
              <a:t>!</a:t>
            </a:r>
            <a:endParaRPr lang="gl-ES" sz="2800" dirty="0"/>
          </a:p>
        </p:txBody>
      </p:sp>
    </p:spTree>
    <p:extLst>
      <p:ext uri="{BB962C8B-B14F-4D97-AF65-F5344CB8AC3E}">
        <p14:creationId xmlns:p14="http://schemas.microsoft.com/office/powerpoint/2010/main" val="204935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200" dirty="0" smtClean="0"/>
              <a:t>Servizos de </a:t>
            </a:r>
            <a:r>
              <a:rPr lang="es-ES" sz="2200" dirty="0" err="1" smtClean="0"/>
              <a:t>interoperabilidade</a:t>
            </a:r>
            <a:r>
              <a:rPr lang="es-ES" sz="2200" dirty="0" smtClean="0"/>
              <a:t> da Plataforma de Intermediación </a:t>
            </a:r>
            <a:r>
              <a:rPr lang="es-ES" sz="2200" dirty="0" err="1" smtClean="0"/>
              <a:t>PasaXe</a:t>
            </a:r>
            <a:r>
              <a:rPr lang="es-ES" dirty="0" smtClean="0"/>
              <a:t>!</a:t>
            </a:r>
            <a:endParaRPr lang="gl-ES" dirty="0"/>
          </a:p>
        </p:txBody>
      </p:sp>
      <p:sp>
        <p:nvSpPr>
          <p:cNvPr id="43" name="42 Rectángulo"/>
          <p:cNvSpPr/>
          <p:nvPr/>
        </p:nvSpPr>
        <p:spPr>
          <a:xfrm>
            <a:off x="228786" y="764704"/>
            <a:ext cx="8915213" cy="5695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gl-ES" sz="1400" dirty="0" smtClean="0"/>
              <a:t>A Xunta de Galicia ten dispoñible o seu catálogo de servizos de interoperabilidade :</a:t>
            </a:r>
          </a:p>
          <a:p>
            <a:pPr marL="628650" indent="-266700"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2"/>
              </a:buBlip>
            </a:pPr>
            <a:endParaRPr lang="gl-ES" sz="1400" dirty="0" smtClean="0"/>
          </a:p>
          <a:p>
            <a:pPr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endParaRPr lang="gl-ES" sz="1400" dirty="0"/>
          </a:p>
          <a:p>
            <a:pPr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endParaRPr lang="gl-ES" sz="1400" dirty="0" smtClean="0"/>
          </a:p>
          <a:p>
            <a:pPr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endParaRPr lang="gl-ES" sz="1400" dirty="0"/>
          </a:p>
          <a:p>
            <a:pPr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endParaRPr lang="gl-ES" sz="1400" dirty="0" smtClean="0"/>
          </a:p>
          <a:p>
            <a:pPr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endParaRPr lang="gl-ES" sz="1400" dirty="0"/>
          </a:p>
          <a:p>
            <a:pPr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endParaRPr lang="gl-ES" sz="1400" dirty="0" smtClean="0"/>
          </a:p>
          <a:p>
            <a:pPr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endParaRPr lang="gl-ES" sz="1400" dirty="0" smtClean="0"/>
          </a:p>
          <a:p>
            <a:pPr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endParaRPr lang="gl-ES" sz="1400" dirty="0" smtClean="0"/>
          </a:p>
          <a:p>
            <a:pPr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endParaRPr lang="gl-ES" sz="1400" dirty="0" smtClean="0"/>
          </a:p>
          <a:p>
            <a:pPr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r>
              <a:rPr lang="gl-ES" sz="1400" dirty="0" smtClean="0"/>
              <a:t>En ambas contornas figura a relación dos servizos de interoperabilidade actualmente dispoñibles a través de pasaXe!, tanto os propios que ofrece a Xunta, como todos aqueles que se integran na plataforma pero que son ofrecidos por outras administracións. </a:t>
            </a:r>
            <a:endParaRPr lang="gl-ES" sz="1400" dirty="0" smtClean="0">
              <a:solidFill>
                <a:srgbClr val="333333"/>
              </a:solidFill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972616" y="31765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7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-108520" y="1124744"/>
            <a:ext cx="4794912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indent="-266700"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400" dirty="0" smtClean="0"/>
              <a:t>Na parte privada da ficha de servizo de </a:t>
            </a:r>
            <a:r>
              <a:rPr lang="gl-ES" sz="1400" dirty="0" err="1" smtClean="0"/>
              <a:t>pasaXe</a:t>
            </a:r>
            <a:r>
              <a:rPr lang="gl-ES" sz="1400" dirty="0" smtClean="0"/>
              <a:t>! en </a:t>
            </a:r>
            <a:r>
              <a:rPr lang="gl-ES" sz="1400" dirty="0" err="1" smtClean="0"/>
              <a:t>Eidolocal</a:t>
            </a:r>
            <a:r>
              <a:rPr lang="gl-ES" sz="1400" dirty="0" smtClean="0"/>
              <a:t> pode atopar o “Catálogo de servizos </a:t>
            </a:r>
            <a:r>
              <a:rPr lang="gl-ES" sz="1400" dirty="0" err="1" smtClean="0"/>
              <a:t>pasaXe</a:t>
            </a:r>
            <a:r>
              <a:rPr lang="gl-ES" sz="1400" dirty="0" smtClean="0"/>
              <a:t>!” no que se detallan os servizos dispoñibles actualmente para a consulta </a:t>
            </a:r>
            <a:endParaRPr lang="gl-ES" sz="1400" dirty="0"/>
          </a:p>
        </p:txBody>
      </p:sp>
      <p:sp>
        <p:nvSpPr>
          <p:cNvPr id="12" name="11 Rectángulo"/>
          <p:cNvSpPr/>
          <p:nvPr/>
        </p:nvSpPr>
        <p:spPr>
          <a:xfrm>
            <a:off x="4355976" y="1125141"/>
            <a:ext cx="4601115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indent="-266700">
              <a:lnSpc>
                <a:spcPts val="20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400" dirty="0" smtClean="0"/>
              <a:t>No portal corporativo da Xunta de Galicia  </a:t>
            </a:r>
            <a:r>
              <a:rPr lang="gl-ES" sz="1400" dirty="0" smtClean="0">
                <a:hlinkClick r:id="rId3"/>
              </a:rPr>
              <a:t>http://www.xunta.gal/pasaxe</a:t>
            </a:r>
            <a:r>
              <a:rPr lang="gl-ES" sz="1400" dirty="0" smtClean="0"/>
              <a:t>  para a súa consulta por parte de cidadáns, empresas, outras administracións...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135" y="2260882"/>
            <a:ext cx="3678329" cy="320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98" y="2202051"/>
            <a:ext cx="4824184" cy="325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0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642938"/>
            <a:ext cx="8601075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544346"/>
          </a:xfrm>
        </p:spPr>
        <p:txBody>
          <a:bodyPr>
            <a:normAutofit/>
          </a:bodyPr>
          <a:lstStyle/>
          <a:p>
            <a:r>
              <a:rPr lang="es-ES" sz="2200" dirty="0" smtClean="0"/>
              <a:t>Servizos de </a:t>
            </a:r>
            <a:r>
              <a:rPr lang="es-ES" sz="2200" dirty="0" err="1" smtClean="0"/>
              <a:t>interoperabilidade</a:t>
            </a:r>
            <a:r>
              <a:rPr lang="es-ES" sz="2200" dirty="0" smtClean="0"/>
              <a:t> da Plataforma de Intermediación </a:t>
            </a:r>
            <a:r>
              <a:rPr lang="es-ES" sz="2200" dirty="0" err="1" smtClean="0"/>
              <a:t>PasaXe</a:t>
            </a:r>
            <a:r>
              <a:rPr lang="es-ES" dirty="0" smtClean="0"/>
              <a:t>!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22822334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28650"/>
            <a:ext cx="8496300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544346"/>
          </a:xfrm>
        </p:spPr>
        <p:txBody>
          <a:bodyPr>
            <a:normAutofit/>
          </a:bodyPr>
          <a:lstStyle/>
          <a:p>
            <a:r>
              <a:rPr lang="es-ES" sz="2200" dirty="0" smtClean="0"/>
              <a:t>Servizos de </a:t>
            </a:r>
            <a:r>
              <a:rPr lang="es-ES" sz="2200" dirty="0" err="1" smtClean="0"/>
              <a:t>interoperabilidade</a:t>
            </a:r>
            <a:r>
              <a:rPr lang="es-ES" sz="2200" dirty="0" smtClean="0"/>
              <a:t> da Plataforma de Intermediación </a:t>
            </a:r>
            <a:r>
              <a:rPr lang="es-ES" sz="2200" dirty="0" err="1" smtClean="0"/>
              <a:t>PasaXe</a:t>
            </a:r>
            <a:r>
              <a:rPr lang="es-ES" dirty="0" smtClean="0"/>
              <a:t>!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3497786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561975"/>
            <a:ext cx="855345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544346"/>
          </a:xfrm>
        </p:spPr>
        <p:txBody>
          <a:bodyPr>
            <a:normAutofit/>
          </a:bodyPr>
          <a:lstStyle/>
          <a:p>
            <a:r>
              <a:rPr lang="es-ES" sz="2200" dirty="0" smtClean="0"/>
              <a:t>Servizos de </a:t>
            </a:r>
            <a:r>
              <a:rPr lang="es-ES" sz="2200" dirty="0" err="1" smtClean="0"/>
              <a:t>interoperabilidade</a:t>
            </a:r>
            <a:r>
              <a:rPr lang="es-ES" sz="2200" dirty="0" smtClean="0"/>
              <a:t> da Plataforma de Intermediación </a:t>
            </a:r>
            <a:r>
              <a:rPr lang="es-ES" sz="2200" dirty="0" err="1" smtClean="0"/>
              <a:t>PasaXe</a:t>
            </a:r>
            <a:r>
              <a:rPr lang="es-ES" dirty="0" smtClean="0"/>
              <a:t>!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42718242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544346"/>
          </a:xfrm>
        </p:spPr>
        <p:txBody>
          <a:bodyPr>
            <a:normAutofit/>
          </a:bodyPr>
          <a:lstStyle/>
          <a:p>
            <a:r>
              <a:rPr lang="es-ES" sz="2200" dirty="0" smtClean="0"/>
              <a:t>Servizos de </a:t>
            </a:r>
            <a:r>
              <a:rPr lang="es-ES" sz="2200" dirty="0" err="1" smtClean="0"/>
              <a:t>interoperabilidade</a:t>
            </a:r>
            <a:r>
              <a:rPr lang="es-ES" sz="2200" dirty="0" smtClean="0"/>
              <a:t> da Plataforma de Intermediación </a:t>
            </a:r>
            <a:r>
              <a:rPr lang="es-ES" sz="2200" dirty="0" err="1" smtClean="0"/>
              <a:t>PasaXe</a:t>
            </a:r>
            <a:r>
              <a:rPr lang="es-ES" dirty="0" smtClean="0"/>
              <a:t>!</a:t>
            </a:r>
            <a:endParaRPr lang="gl-E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38188"/>
            <a:ext cx="838200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177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4294967295"/>
          </p:nvPr>
        </p:nvSpPr>
        <p:spPr>
          <a:xfrm>
            <a:off x="827584" y="2420888"/>
            <a:ext cx="7776864" cy="3848273"/>
          </a:xfrm>
          <a:noFill/>
        </p:spPr>
        <p:txBody>
          <a:bodyPr>
            <a:normAutofit/>
          </a:bodyPr>
          <a:lstStyle/>
          <a:p>
            <a:r>
              <a:rPr lang="gl-ES" dirty="0">
                <a:solidFill>
                  <a:schemeClr val="tx1"/>
                </a:solidFill>
                <a:hlinkClick r:id="rId2" action="ppaction://hlinksldjump"/>
              </a:rPr>
              <a:t>Marco normativo</a:t>
            </a:r>
            <a:endParaRPr lang="gl-ES" dirty="0">
              <a:solidFill>
                <a:schemeClr val="tx1"/>
              </a:solidFill>
            </a:endParaRPr>
          </a:p>
          <a:p>
            <a:r>
              <a:rPr lang="gl-ES" dirty="0">
                <a:hlinkClick r:id="rId3" action="ppaction://hlinksldjump"/>
              </a:rPr>
              <a:t>Principais vantaxes</a:t>
            </a:r>
            <a:endParaRPr lang="gl-ES" dirty="0"/>
          </a:p>
          <a:p>
            <a:r>
              <a:rPr lang="gl-ES" dirty="0">
                <a:hlinkClick r:id="rId4" action="ppaction://hlinksldjump"/>
              </a:rPr>
              <a:t>Cal é o modelo da interoperabilidade?</a:t>
            </a:r>
            <a:endParaRPr lang="gl-ES" dirty="0"/>
          </a:p>
          <a:p>
            <a:r>
              <a:rPr lang="gl-ES" dirty="0">
                <a:hlinkClick r:id="rId5" action="ppaction://hlinksldjump"/>
              </a:rPr>
              <a:t>Servizos de </a:t>
            </a:r>
            <a:r>
              <a:rPr lang="gl-ES" dirty="0" err="1">
                <a:hlinkClick r:id="rId5" action="ppaction://hlinksldjump"/>
              </a:rPr>
              <a:t>interoperabilidade</a:t>
            </a:r>
            <a:r>
              <a:rPr lang="gl-ES" dirty="0">
                <a:hlinkClick r:id="rId5" action="ppaction://hlinksldjump"/>
              </a:rPr>
              <a:t> </a:t>
            </a:r>
            <a:endParaRPr lang="gl-ES" dirty="0"/>
          </a:p>
          <a:p>
            <a:r>
              <a:rPr lang="gl-ES" dirty="0">
                <a:hlinkClick r:id="rId6" action="ppaction://hlinksldjump"/>
              </a:rPr>
              <a:t>Habilitación de servizos de interoperabilidade</a:t>
            </a:r>
            <a:endParaRPr lang="gl-ES" dirty="0"/>
          </a:p>
          <a:p>
            <a:r>
              <a:rPr lang="gl-ES" dirty="0">
                <a:hlinkClick r:id="rId7" action="ppaction://hlinksldjump"/>
              </a:rPr>
              <a:t>Responsabilidade do empregado público</a:t>
            </a:r>
            <a:endParaRPr lang="gl-ES" dirty="0"/>
          </a:p>
          <a:p>
            <a:r>
              <a:rPr lang="gl-ES" dirty="0">
                <a:hlinkClick r:id="rId8" action="ppaction://hlinksldjump"/>
              </a:rPr>
              <a:t>Portal de interoperabilidade: pasaXe!</a:t>
            </a:r>
            <a:endParaRPr lang="gl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1043608" y="1017602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i="1" dirty="0" err="1" smtClean="0"/>
              <a:t>Indice</a:t>
            </a:r>
            <a:endParaRPr lang="es-ES" sz="3600" i="1" dirty="0"/>
          </a:p>
        </p:txBody>
      </p:sp>
    </p:spTree>
    <p:extLst>
      <p:ext uri="{BB962C8B-B14F-4D97-AF65-F5344CB8AC3E}">
        <p14:creationId xmlns:p14="http://schemas.microsoft.com/office/powerpoint/2010/main" val="360178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804994"/>
            <a:ext cx="8524875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544346"/>
          </a:xfrm>
        </p:spPr>
        <p:txBody>
          <a:bodyPr>
            <a:normAutofit/>
          </a:bodyPr>
          <a:lstStyle/>
          <a:p>
            <a:r>
              <a:rPr lang="es-ES" sz="2200" dirty="0" smtClean="0"/>
              <a:t>Servizos de </a:t>
            </a:r>
            <a:r>
              <a:rPr lang="es-ES" sz="2200" dirty="0" err="1" smtClean="0"/>
              <a:t>interoperabilidade</a:t>
            </a:r>
            <a:r>
              <a:rPr lang="es-ES" sz="2200" dirty="0" smtClean="0"/>
              <a:t> da Plataforma de Intermediación </a:t>
            </a:r>
            <a:r>
              <a:rPr lang="es-ES" sz="2200" dirty="0" err="1" smtClean="0"/>
              <a:t>PasaXe</a:t>
            </a:r>
            <a:r>
              <a:rPr lang="es-ES" dirty="0" smtClean="0"/>
              <a:t>!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2886103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contenido 2"/>
          <p:cNvSpPr>
            <a:spLocks noGrp="1"/>
          </p:cNvSpPr>
          <p:nvPr>
            <p:ph sz="quarter" idx="11"/>
          </p:nvPr>
        </p:nvSpPr>
        <p:spPr>
          <a:xfrm>
            <a:off x="6876256" y="0"/>
            <a:ext cx="2267743" cy="260648"/>
          </a:xfrm>
        </p:spPr>
        <p:txBody>
          <a:bodyPr/>
          <a:lstStyle/>
          <a:p>
            <a:r>
              <a:rPr lang="es-ES" dirty="0" smtClean="0"/>
              <a:t>INTEROPERABILIDADE</a:t>
            </a:r>
            <a:endParaRPr lang="gl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014413"/>
            <a:ext cx="8458200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544346"/>
          </a:xfrm>
        </p:spPr>
        <p:txBody>
          <a:bodyPr>
            <a:normAutofit/>
          </a:bodyPr>
          <a:lstStyle/>
          <a:p>
            <a:r>
              <a:rPr lang="es-ES" sz="2200" dirty="0" smtClean="0"/>
              <a:t>Servizos de </a:t>
            </a:r>
            <a:r>
              <a:rPr lang="es-ES" sz="2200" dirty="0" err="1" smtClean="0"/>
              <a:t>interoperabilidade</a:t>
            </a:r>
            <a:r>
              <a:rPr lang="es-ES" sz="2200" dirty="0" smtClean="0"/>
              <a:t> da Plataforma de Intermediación </a:t>
            </a:r>
            <a:r>
              <a:rPr lang="es-ES" sz="2200" dirty="0" err="1" smtClean="0"/>
              <a:t>PasaXe</a:t>
            </a:r>
            <a:r>
              <a:rPr lang="es-ES" dirty="0" smtClean="0"/>
              <a:t>!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21236488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14363"/>
            <a:ext cx="8572500" cy="562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544346"/>
          </a:xfrm>
        </p:spPr>
        <p:txBody>
          <a:bodyPr>
            <a:normAutofit/>
          </a:bodyPr>
          <a:lstStyle/>
          <a:p>
            <a:r>
              <a:rPr lang="es-ES" sz="2200" dirty="0" smtClean="0"/>
              <a:t>Servizos de </a:t>
            </a:r>
            <a:r>
              <a:rPr lang="es-ES" sz="2200" dirty="0" err="1" smtClean="0"/>
              <a:t>interoperabilidade</a:t>
            </a:r>
            <a:r>
              <a:rPr lang="es-ES" sz="2200" dirty="0" smtClean="0"/>
              <a:t> da Plataforma de Intermediación </a:t>
            </a:r>
            <a:r>
              <a:rPr lang="es-ES" sz="2200" dirty="0" err="1" smtClean="0"/>
              <a:t>PasaXe</a:t>
            </a:r>
            <a:r>
              <a:rPr lang="es-ES" dirty="0" smtClean="0"/>
              <a:t>!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12013163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403648" y="5064125"/>
            <a:ext cx="7224713" cy="1143000"/>
          </a:xfrm>
        </p:spPr>
        <p:txBody>
          <a:bodyPr/>
          <a:lstStyle/>
          <a:p>
            <a:r>
              <a:rPr lang="es-ES" dirty="0" smtClean="0"/>
              <a:t>Habilitación dos servizos de interoperabilidade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331832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Habilitación </a:t>
            </a:r>
            <a:r>
              <a:rPr lang="es-ES" dirty="0" smtClean="0"/>
              <a:t>de </a:t>
            </a:r>
            <a:r>
              <a:rPr lang="es-ES" dirty="0" err="1"/>
              <a:t>servizos</a:t>
            </a:r>
            <a:r>
              <a:rPr lang="es-ES" dirty="0"/>
              <a:t> </a:t>
            </a:r>
            <a:r>
              <a:rPr lang="es-ES" dirty="0" smtClean="0"/>
              <a:t>na Xunta de Galicia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gl-ES" dirty="0" smtClean="0">
                <a:solidFill>
                  <a:srgbClr val="333333"/>
                </a:solidFill>
              </a:rPr>
              <a:t>Encádrese no </a:t>
            </a:r>
            <a:r>
              <a:rPr lang="gl-ES" dirty="0">
                <a:solidFill>
                  <a:srgbClr val="333333"/>
                </a:solidFill>
              </a:rPr>
              <a:t>marco do proceso de habilitación de procedementos e servizos regulado na </a:t>
            </a:r>
            <a:r>
              <a:rPr lang="gl-ES" dirty="0">
                <a:solidFill>
                  <a:srgbClr val="333333"/>
                </a:solidFill>
                <a:hlinkClick r:id="rId2"/>
              </a:rPr>
              <a:t>Orde do 12 de xaneiro de </a:t>
            </a:r>
            <a:r>
              <a:rPr lang="gl-ES" dirty="0" smtClean="0">
                <a:solidFill>
                  <a:srgbClr val="333333"/>
                </a:solidFill>
                <a:hlinkClick r:id="rId2"/>
              </a:rPr>
              <a:t>2012</a:t>
            </a:r>
            <a:endParaRPr lang="gl-ES" dirty="0" smtClean="0">
              <a:solidFill>
                <a:srgbClr val="33333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gl-ES" dirty="0" smtClean="0">
                <a:solidFill>
                  <a:srgbClr val="333333"/>
                </a:solidFill>
              </a:rPr>
              <a:t>Na elaboración dunha norma o procedemento de habilitación desenvólvese  en  tres fases : Solicitude, Análise (tecnolóxica e funcional)  e Informe. REDUCE. Textos e formularios normalizados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gl-ES" dirty="0" smtClean="0">
                <a:solidFill>
                  <a:srgbClr val="333333"/>
                </a:solidFill>
              </a:rPr>
              <a:t>Competencia </a:t>
            </a:r>
            <a:r>
              <a:rPr lang="gl-ES" dirty="0">
                <a:solidFill>
                  <a:srgbClr val="333333"/>
                </a:solidFill>
              </a:rPr>
              <a:t>dos órganos con competencias horizontais en materia de Administración electrónica e simplificación de procedementos </a:t>
            </a:r>
            <a:r>
              <a:rPr lang="gl-ES" dirty="0" smtClean="0">
                <a:solidFill>
                  <a:srgbClr val="333333"/>
                </a:solidFill>
              </a:rPr>
              <a:t>administrativos (AMTEGA E DXARA)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gl-ES" dirty="0" smtClean="0">
                <a:solidFill>
                  <a:srgbClr val="333333"/>
                </a:solidFill>
              </a:rPr>
              <a:t>Con respecto á </a:t>
            </a:r>
            <a:r>
              <a:rPr lang="gl-ES" dirty="0" err="1" smtClean="0">
                <a:solidFill>
                  <a:srgbClr val="333333"/>
                </a:solidFill>
              </a:rPr>
              <a:t>intermediación</a:t>
            </a:r>
            <a:r>
              <a:rPr lang="gl-ES" dirty="0" smtClean="0">
                <a:solidFill>
                  <a:srgbClr val="333333"/>
                </a:solidFill>
              </a:rPr>
              <a:t> de datos re revisa </a:t>
            </a:r>
            <a:r>
              <a:rPr lang="gl-ES" dirty="0" smtClean="0"/>
              <a:t>o </a:t>
            </a:r>
            <a:r>
              <a:rPr lang="gl-ES" dirty="0"/>
              <a:t>catálogo de servizos de </a:t>
            </a:r>
            <a:r>
              <a:rPr lang="gl-ES" dirty="0" err="1"/>
              <a:t>interoperabilidade</a:t>
            </a:r>
            <a:r>
              <a:rPr lang="gl-ES" dirty="0"/>
              <a:t> para comprobar </a:t>
            </a:r>
            <a:r>
              <a:rPr lang="gl-ES" b="1" dirty="0">
                <a:solidFill>
                  <a:srgbClr val="BF5908"/>
                </a:solidFill>
              </a:rPr>
              <a:t>se se pode substituír algún documento por unha consulta de </a:t>
            </a:r>
            <a:r>
              <a:rPr lang="gl-ES" b="1" dirty="0" err="1">
                <a:solidFill>
                  <a:srgbClr val="BF5908"/>
                </a:solidFill>
              </a:rPr>
              <a:t>interoperabilidade</a:t>
            </a:r>
            <a:r>
              <a:rPr lang="gl-ES" b="1" dirty="0">
                <a:solidFill>
                  <a:srgbClr val="BF5908"/>
                </a:solidFill>
              </a:rPr>
              <a:t> </a:t>
            </a:r>
            <a:r>
              <a:rPr lang="gl-ES" dirty="0"/>
              <a:t>e se </a:t>
            </a:r>
            <a:r>
              <a:rPr lang="gl-ES" dirty="0" smtClean="0"/>
              <a:t>recolle </a:t>
            </a:r>
            <a:r>
              <a:rPr lang="gl-ES" dirty="0"/>
              <a:t>na norma reguladoras e formulario de inicio </a:t>
            </a:r>
            <a:r>
              <a:rPr lang="gl-ES" dirty="0" smtClean="0"/>
              <a:t>as pautas sobre o consentimento</a:t>
            </a:r>
          </a:p>
          <a:p>
            <a:endParaRPr lang="gl-ES" dirty="0"/>
          </a:p>
          <a:p>
            <a:endParaRPr lang="gl-ES" dirty="0"/>
          </a:p>
          <a:p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ts val="19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sz="1600" b="1" u="sng" dirty="0"/>
              <a:t>Integración dos servizos de </a:t>
            </a:r>
            <a:r>
              <a:rPr lang="gl-ES" sz="1600" b="1" u="sng" dirty="0" err="1"/>
              <a:t>interoperabilidade</a:t>
            </a:r>
            <a:r>
              <a:rPr lang="gl-ES" sz="1600" b="1" u="sng" dirty="0"/>
              <a:t> en procedementos administrativos e servizos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946" y="3829793"/>
            <a:ext cx="5544972" cy="231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uadroTexto 6"/>
          <p:cNvSpPr txBox="1"/>
          <p:nvPr/>
        </p:nvSpPr>
        <p:spPr>
          <a:xfrm>
            <a:off x="214958" y="3732452"/>
            <a:ext cx="3276186" cy="2815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4375" lvl="3">
              <a:lnSpc>
                <a:spcPts val="1900"/>
              </a:lnSpc>
              <a:buClr>
                <a:srgbClr val="E96D0B"/>
              </a:buClr>
            </a:pPr>
            <a:r>
              <a:rPr lang="gl-ES" sz="1400" dirty="0" smtClean="0"/>
              <a:t>No caso de que as persoas interesadas se </a:t>
            </a:r>
            <a:r>
              <a:rPr lang="gl-ES" sz="1400" b="1" dirty="0" smtClean="0">
                <a:solidFill>
                  <a:srgbClr val="BF5908"/>
                </a:solidFill>
              </a:rPr>
              <a:t>opoñan á consulta dos datos </a:t>
            </a:r>
            <a:r>
              <a:rPr lang="gl-ES" sz="1400" dirty="0" smtClean="0"/>
              <a:t>ou documentos elaborados polas Administracións públicas deberán facer constar a súa oposición expresa no cadro habilitado ao efecto no formulario e achegar os documentos correspondentes. </a:t>
            </a:r>
          </a:p>
          <a:p>
            <a:pPr marL="742950" lvl="2" indent="-285750">
              <a:lnSpc>
                <a:spcPts val="19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4"/>
              </a:buBlip>
            </a:pPr>
            <a:endParaRPr lang="gl-ES" sz="1390" dirty="0"/>
          </a:p>
        </p:txBody>
      </p:sp>
      <p:cxnSp>
        <p:nvCxnSpPr>
          <p:cNvPr id="12" name="11 Conector recto de flecha"/>
          <p:cNvCxnSpPr/>
          <p:nvPr/>
        </p:nvCxnSpPr>
        <p:spPr>
          <a:xfrm>
            <a:off x="2843808" y="4149080"/>
            <a:ext cx="5472608" cy="288032"/>
          </a:xfrm>
          <a:prstGeom prst="straightConnector1">
            <a:avLst/>
          </a:prstGeom>
          <a:ln>
            <a:prstDash val="sysDot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92781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Habilitación </a:t>
            </a:r>
            <a:r>
              <a:rPr lang="es-ES" dirty="0" smtClean="0"/>
              <a:t>de </a:t>
            </a:r>
            <a:r>
              <a:rPr lang="es-ES" dirty="0" err="1"/>
              <a:t>servizos</a:t>
            </a:r>
            <a:r>
              <a:rPr lang="es-ES" dirty="0"/>
              <a:t> </a:t>
            </a:r>
            <a:r>
              <a:rPr lang="es-ES" dirty="0" smtClean="0"/>
              <a:t>na Xunta de Galicia</a:t>
            </a:r>
            <a:endParaRPr lang="gl-ES" dirty="0"/>
          </a:p>
        </p:txBody>
      </p:sp>
      <p:sp>
        <p:nvSpPr>
          <p:cNvPr id="9" name="CuadroTexto 6"/>
          <p:cNvSpPr txBox="1"/>
          <p:nvPr/>
        </p:nvSpPr>
        <p:spPr>
          <a:xfrm>
            <a:off x="0" y="1556792"/>
            <a:ext cx="9145835" cy="4243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2" indent="-285750">
              <a:lnSpc>
                <a:spcPts val="19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90" dirty="0"/>
              <a:t>Unha vez publicada a norma e os formularios </a:t>
            </a:r>
            <a:r>
              <a:rPr lang="gl-ES" sz="1390" dirty="0" smtClean="0"/>
              <a:t>do procedemento no </a:t>
            </a:r>
            <a:r>
              <a:rPr lang="gl-ES" sz="1390" dirty="0"/>
              <a:t>DOG, a Amtega </a:t>
            </a:r>
            <a:r>
              <a:rPr lang="gl-ES" sz="1390" dirty="0" smtClean="0"/>
              <a:t> habilitará </a:t>
            </a:r>
            <a:r>
              <a:rPr lang="gl-ES" sz="1390" dirty="0"/>
              <a:t>de oficio os servizos de interoperabilidade que serán obxecto de consulta segundo as previsións recollidas na norma reguladora e formulario de inicio do procedemento ou servizo</a:t>
            </a:r>
            <a:r>
              <a:rPr lang="gl-ES" sz="1390" dirty="0" smtClean="0"/>
              <a:t>.</a:t>
            </a:r>
          </a:p>
          <a:p>
            <a:pPr marL="457200" lvl="2">
              <a:lnSpc>
                <a:spcPts val="19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endParaRPr lang="gl-ES" sz="1390" dirty="0"/>
          </a:p>
          <a:p>
            <a:pPr marL="742950" lvl="2" indent="-285750">
              <a:lnSpc>
                <a:spcPts val="19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90" dirty="0"/>
              <a:t>Para a comunicación das posibles actualizacións de usuarios con acceso ás consultas, a unidade responsable deberá remitir ao CAU o </a:t>
            </a:r>
            <a:r>
              <a:rPr lang="gl-ES" sz="1390" dirty="0">
                <a:hlinkClick r:id="rId3"/>
              </a:rPr>
              <a:t>formulario de solicitude</a:t>
            </a:r>
            <a:r>
              <a:rPr lang="gl-ES" sz="1390" dirty="0"/>
              <a:t> de habilitación de procedementos administrativos d</a:t>
            </a:r>
            <a:r>
              <a:rPr lang="gl-ES" sz="1390" dirty="0" smtClean="0"/>
              <a:t>e </a:t>
            </a:r>
            <a:r>
              <a:rPr lang="gl-ES" sz="1390" dirty="0"/>
              <a:t>alta/baixa de persoas usuarias nos servizos de pasaXe! </a:t>
            </a:r>
            <a:endParaRPr lang="gl-ES" sz="1390" dirty="0" smtClean="0"/>
          </a:p>
          <a:p>
            <a:pPr marL="457200" lvl="2">
              <a:lnSpc>
                <a:spcPts val="19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endParaRPr lang="gl-ES" sz="1390" dirty="0" smtClean="0"/>
          </a:p>
          <a:p>
            <a:pPr marL="742950" lvl="2" indent="-285750">
              <a:lnSpc>
                <a:spcPts val="19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es-ES" sz="1390" dirty="0" smtClean="0"/>
              <a:t>No </a:t>
            </a:r>
            <a:r>
              <a:rPr lang="gl-ES" sz="1390" dirty="0"/>
              <a:t>marco do proceso de habilitación de servizos de </a:t>
            </a:r>
            <a:r>
              <a:rPr lang="gl-ES" sz="1390" dirty="0" err="1"/>
              <a:t>interoperabilidade</a:t>
            </a:r>
            <a:r>
              <a:rPr lang="gl-ES" sz="1390" dirty="0"/>
              <a:t> en procedementos transversais, de oficio ou sectoriais (contratación, recursos, convenios, sancións...) que non figuren na Guía de procedementos e servizos e non teñan asignado un código de procedemento, cada Dirección Xeral ou Secretaría Xeral Técnica </a:t>
            </a:r>
            <a:r>
              <a:rPr lang="gl-ES" sz="1390" dirty="0" smtClean="0"/>
              <a:t>é responsable da habilitación dos servicios necesarios</a:t>
            </a:r>
          </a:p>
          <a:p>
            <a:pPr marL="742950" lvl="2" indent="-285750">
              <a:lnSpc>
                <a:spcPts val="19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2"/>
              </a:buBlip>
            </a:pPr>
            <a:endParaRPr lang="gl-ES" sz="1390" dirty="0" smtClean="0"/>
          </a:p>
        </p:txBody>
      </p:sp>
      <p:sp>
        <p:nvSpPr>
          <p:cNvPr id="14" name="13 Rectángulo"/>
          <p:cNvSpPr/>
          <p:nvPr/>
        </p:nvSpPr>
        <p:spPr>
          <a:xfrm>
            <a:off x="211848" y="716747"/>
            <a:ext cx="8695490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sz="1600" b="1" u="sng" dirty="0">
                <a:solidFill>
                  <a:srgbClr val="BF5908"/>
                </a:solidFill>
              </a:rPr>
              <a:t>Integración dos servizos de interoperabilidade en procedementos administrativos e servizos</a:t>
            </a:r>
          </a:p>
        </p:txBody>
      </p:sp>
    </p:spTree>
    <p:extLst>
      <p:ext uri="{BB962C8B-B14F-4D97-AF65-F5344CB8AC3E}">
        <p14:creationId xmlns:p14="http://schemas.microsoft.com/office/powerpoint/2010/main" val="12133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Habilitación de </a:t>
            </a:r>
            <a:r>
              <a:rPr lang="es-ES_tradnl" dirty="0" err="1" smtClean="0"/>
              <a:t>servizos</a:t>
            </a:r>
            <a:r>
              <a:rPr lang="es-ES_tradnl" dirty="0" smtClean="0"/>
              <a:t> en entidades </a:t>
            </a:r>
            <a:r>
              <a:rPr lang="es-ES_tradnl" dirty="0" err="1" smtClean="0"/>
              <a:t>locais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s-ES_tradnl" dirty="0" smtClean="0"/>
          </a:p>
          <a:p>
            <a:r>
              <a:rPr lang="es-ES_tradnl" dirty="0" smtClean="0"/>
              <a:t>O proceso de alta e utilización da plataforma </a:t>
            </a:r>
            <a:r>
              <a:rPr lang="es-ES_tradnl" dirty="0" err="1" smtClean="0"/>
              <a:t>pasaXe</a:t>
            </a:r>
            <a:r>
              <a:rPr lang="es-ES_tradnl" dirty="0" smtClean="0"/>
              <a:t>! </a:t>
            </a:r>
            <a:r>
              <a:rPr lang="es-ES_tradnl" dirty="0" err="1" smtClean="0"/>
              <a:t>nas</a:t>
            </a:r>
            <a:r>
              <a:rPr lang="es-ES_tradnl" dirty="0" smtClean="0"/>
              <a:t> entidades </a:t>
            </a:r>
            <a:r>
              <a:rPr lang="es-ES_tradnl" dirty="0" err="1" smtClean="0"/>
              <a:t>locais</a:t>
            </a:r>
            <a:r>
              <a:rPr lang="es-ES_tradnl" dirty="0" smtClean="0"/>
              <a:t>, </a:t>
            </a:r>
            <a:r>
              <a:rPr lang="es-ES_tradnl" dirty="0" err="1" smtClean="0"/>
              <a:t>vai</a:t>
            </a:r>
            <a:r>
              <a:rPr lang="es-ES_tradnl" dirty="0" smtClean="0"/>
              <a:t> incidir principalmente </a:t>
            </a:r>
            <a:r>
              <a:rPr lang="es-ES_tradnl" dirty="0" err="1" smtClean="0"/>
              <a:t>nas</a:t>
            </a:r>
            <a:r>
              <a:rPr lang="es-ES_tradnl" dirty="0" smtClean="0"/>
              <a:t> </a:t>
            </a:r>
            <a:r>
              <a:rPr lang="es-ES_tradnl" dirty="0" err="1" smtClean="0"/>
              <a:t>seguintes</a:t>
            </a:r>
            <a:r>
              <a:rPr lang="es-ES_tradnl" dirty="0" smtClean="0"/>
              <a:t> áreas:</a:t>
            </a:r>
          </a:p>
          <a:p>
            <a:endParaRPr lang="es-ES_tradnl" dirty="0"/>
          </a:p>
          <a:p>
            <a:endParaRPr lang="es-ES" dirty="0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348880"/>
            <a:ext cx="6944056" cy="3528392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211848" y="716747"/>
            <a:ext cx="8695490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sz="1600" b="1" u="sng" dirty="0">
                <a:solidFill>
                  <a:srgbClr val="BF5908"/>
                </a:solidFill>
              </a:rPr>
              <a:t>Integración dos servizos de interoperabilidade en procedementos administrativos e servizos</a:t>
            </a:r>
          </a:p>
        </p:txBody>
      </p:sp>
    </p:spTree>
    <p:extLst>
      <p:ext uri="{BB962C8B-B14F-4D97-AF65-F5344CB8AC3E}">
        <p14:creationId xmlns:p14="http://schemas.microsoft.com/office/powerpoint/2010/main" val="23360538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Habilitación de </a:t>
            </a:r>
            <a:r>
              <a:rPr lang="es-ES_tradnl" dirty="0" err="1"/>
              <a:t>servizos</a:t>
            </a:r>
            <a:r>
              <a:rPr lang="es-ES_tradnl" dirty="0"/>
              <a:t> en entidades </a:t>
            </a:r>
            <a:r>
              <a:rPr lang="es-ES_tradnl" dirty="0" err="1"/>
              <a:t>locais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s-ES_tradnl" dirty="0" smtClean="0"/>
          </a:p>
          <a:p>
            <a:r>
              <a:rPr lang="es-ES_tradnl" dirty="0" smtClean="0"/>
              <a:t>Para </a:t>
            </a:r>
            <a:r>
              <a:rPr lang="es-ES_tradnl" dirty="0" err="1" smtClean="0"/>
              <a:t>poñer</a:t>
            </a:r>
            <a:r>
              <a:rPr lang="es-ES_tradnl" dirty="0" smtClean="0"/>
              <a:t> en marcha os </a:t>
            </a:r>
            <a:r>
              <a:rPr lang="es-ES_tradnl" dirty="0" err="1" smtClean="0"/>
              <a:t>servizos</a:t>
            </a:r>
            <a:r>
              <a:rPr lang="es-ES_tradnl" dirty="0" smtClean="0"/>
              <a:t> encontramos principalmente 6 pasos:</a:t>
            </a:r>
          </a:p>
          <a:p>
            <a:endParaRPr lang="es-ES_tradnl" dirty="0"/>
          </a:p>
          <a:p>
            <a:pPr marL="887413" lvl="1" indent="-342900">
              <a:buFont typeface="+mj-lt"/>
              <a:buAutoNum type="arabicPeriod"/>
            </a:pPr>
            <a:r>
              <a:rPr lang="es-ES_tradnl" dirty="0" smtClean="0"/>
              <a:t>Adhesión ao Convenio de </a:t>
            </a:r>
            <a:r>
              <a:rPr lang="es-ES_tradnl" dirty="0" err="1" smtClean="0"/>
              <a:t>prestacións</a:t>
            </a:r>
            <a:r>
              <a:rPr lang="es-ES_tradnl" dirty="0" smtClean="0"/>
              <a:t> de </a:t>
            </a:r>
            <a:r>
              <a:rPr lang="es-ES_tradnl" dirty="0" err="1" smtClean="0"/>
              <a:t>solucións</a:t>
            </a:r>
            <a:r>
              <a:rPr lang="es-ES_tradnl" dirty="0" smtClean="0"/>
              <a:t> básicas de Administración Electrónica</a:t>
            </a:r>
          </a:p>
          <a:p>
            <a:pPr marL="887413" lvl="1" indent="-342900">
              <a:buFont typeface="+mj-lt"/>
              <a:buAutoNum type="arabicPeriod"/>
            </a:pPr>
            <a:r>
              <a:rPr lang="es-ES_tradnl" dirty="0" err="1" smtClean="0"/>
              <a:t>Posuir</a:t>
            </a:r>
            <a:r>
              <a:rPr lang="es-ES_tradnl" dirty="0" smtClean="0"/>
              <a:t> a base normativa que regule a utilización de </a:t>
            </a:r>
            <a:r>
              <a:rPr lang="es-ES_tradnl" dirty="0" err="1" smtClean="0"/>
              <a:t>servizos</a:t>
            </a:r>
            <a:r>
              <a:rPr lang="es-ES_tradnl" dirty="0" smtClean="0"/>
              <a:t> de </a:t>
            </a:r>
            <a:r>
              <a:rPr lang="es-ES_tradnl" dirty="0" err="1" smtClean="0"/>
              <a:t>interoperabilidade</a:t>
            </a:r>
            <a:endParaRPr lang="es-ES_tradnl" dirty="0" smtClean="0"/>
          </a:p>
          <a:p>
            <a:pPr marL="1058863" lvl="2" indent="-342900">
              <a:buFont typeface="Arial" panose="020B0604020202020204" pitchFamily="34" charset="0"/>
              <a:buChar char="•"/>
            </a:pPr>
            <a:r>
              <a:rPr lang="es-ES_tradnl" dirty="0" smtClean="0"/>
              <a:t>Resolución de </a:t>
            </a:r>
            <a:r>
              <a:rPr lang="es-ES_tradnl" dirty="0" err="1" smtClean="0"/>
              <a:t>Interoperabilidade</a:t>
            </a:r>
            <a:endParaRPr lang="es-ES_tradnl" dirty="0" smtClean="0"/>
          </a:p>
          <a:p>
            <a:pPr marL="887413" lvl="1" indent="-342900">
              <a:buFont typeface="+mj-lt"/>
              <a:buAutoNum type="arabicPeriod"/>
            </a:pPr>
            <a:r>
              <a:rPr lang="es-ES_tradnl" dirty="0" smtClean="0"/>
              <a:t>Selección do modo de utilización dos </a:t>
            </a:r>
            <a:r>
              <a:rPr lang="es-ES_tradnl" dirty="0" err="1" smtClean="0"/>
              <a:t>servizos</a:t>
            </a:r>
            <a:r>
              <a:rPr lang="es-ES_tradnl" dirty="0" smtClean="0"/>
              <a:t> de </a:t>
            </a:r>
            <a:r>
              <a:rPr lang="es-ES_tradnl" dirty="0" err="1" smtClean="0"/>
              <a:t>pasaXe</a:t>
            </a:r>
            <a:r>
              <a:rPr lang="es-ES_tradnl" dirty="0" smtClean="0"/>
              <a:t>!</a:t>
            </a:r>
          </a:p>
          <a:p>
            <a:pPr marL="1058863" lvl="2" indent="-342900">
              <a:buFont typeface="Arial" panose="020B0604020202020204" pitchFamily="34" charset="0"/>
              <a:buChar char="•"/>
            </a:pPr>
            <a:r>
              <a:rPr lang="es-ES_tradnl" dirty="0" err="1" smtClean="0"/>
              <a:t>Capacidade</a:t>
            </a:r>
            <a:r>
              <a:rPr lang="es-ES_tradnl" dirty="0" smtClean="0"/>
              <a:t> </a:t>
            </a:r>
            <a:r>
              <a:rPr lang="es-ES_tradnl" dirty="0" err="1" smtClean="0"/>
              <a:t>tecnolóxica</a:t>
            </a:r>
            <a:r>
              <a:rPr lang="es-ES_tradnl" dirty="0" smtClean="0"/>
              <a:t> da </a:t>
            </a:r>
            <a:r>
              <a:rPr lang="es-ES_tradnl" dirty="0" err="1" smtClean="0"/>
              <a:t>entidade</a:t>
            </a:r>
            <a:r>
              <a:rPr lang="es-ES_tradnl" dirty="0" smtClean="0"/>
              <a:t>. Integración de </a:t>
            </a:r>
            <a:r>
              <a:rPr lang="es-ES_tradnl" dirty="0" err="1" smtClean="0"/>
              <a:t>Servizos</a:t>
            </a:r>
            <a:r>
              <a:rPr lang="es-ES_tradnl" dirty="0" smtClean="0"/>
              <a:t> </a:t>
            </a:r>
            <a:r>
              <a:rPr lang="es-ES_tradnl" dirty="0" err="1" smtClean="0"/>
              <a:t>ou</a:t>
            </a:r>
            <a:r>
              <a:rPr lang="es-ES_tradnl" dirty="0" smtClean="0"/>
              <a:t> Portal de Consumo</a:t>
            </a:r>
          </a:p>
          <a:p>
            <a:pPr marL="887413" lvl="1" indent="-342900">
              <a:buFont typeface="+mj-lt"/>
              <a:buAutoNum type="arabicPeriod"/>
            </a:pPr>
            <a:r>
              <a:rPr lang="es-ES_tradnl" dirty="0" smtClean="0"/>
              <a:t>Alta no </a:t>
            </a:r>
            <a:r>
              <a:rPr lang="es-ES_tradnl" dirty="0" err="1" smtClean="0"/>
              <a:t>servizo</a:t>
            </a:r>
            <a:endParaRPr lang="es-ES_tradnl" dirty="0" smtClean="0"/>
          </a:p>
          <a:p>
            <a:pPr marL="1058863" lvl="2" indent="-342900">
              <a:buFont typeface="Arial" panose="020B0604020202020204" pitchFamily="34" charset="0"/>
              <a:buChar char="•"/>
            </a:pPr>
            <a:r>
              <a:rPr lang="es-ES_tradnl" dirty="0" smtClean="0"/>
              <a:t>Alta </a:t>
            </a:r>
            <a:r>
              <a:rPr lang="es-ES_tradnl" dirty="0" err="1" smtClean="0"/>
              <a:t>entidade</a:t>
            </a:r>
            <a:r>
              <a:rPr lang="es-ES_tradnl" dirty="0" smtClean="0"/>
              <a:t> + Usuario Administrador  </a:t>
            </a:r>
            <a:r>
              <a:rPr lang="es-ES_tradnl" dirty="0" err="1" smtClean="0"/>
              <a:t>ou</a:t>
            </a:r>
            <a:r>
              <a:rPr lang="es-ES_tradnl" dirty="0" smtClean="0"/>
              <a:t>  Alta aplicación consumidora </a:t>
            </a:r>
            <a:r>
              <a:rPr lang="es-ES_tradnl" dirty="0"/>
              <a:t>+ Usuario Administrador</a:t>
            </a:r>
            <a:endParaRPr lang="es-ES_tradnl" dirty="0" smtClean="0"/>
          </a:p>
          <a:p>
            <a:pPr marL="887413" lvl="1" indent="-342900">
              <a:buFont typeface="+mj-lt"/>
              <a:buAutoNum type="arabicPeriod"/>
            </a:pPr>
            <a:r>
              <a:rPr lang="es-ES_tradnl" dirty="0" smtClean="0"/>
              <a:t>Habilitación de </a:t>
            </a:r>
            <a:r>
              <a:rPr lang="es-ES_tradnl" dirty="0" err="1" smtClean="0"/>
              <a:t>procedementos</a:t>
            </a:r>
            <a:r>
              <a:rPr lang="es-ES_tradnl" dirty="0" smtClean="0"/>
              <a:t> para a consulta de </a:t>
            </a:r>
            <a:r>
              <a:rPr lang="es-ES_tradnl" dirty="0" err="1" smtClean="0"/>
              <a:t>servizos</a:t>
            </a:r>
            <a:r>
              <a:rPr lang="es-ES_tradnl" dirty="0" smtClean="0"/>
              <a:t> a través de </a:t>
            </a:r>
            <a:r>
              <a:rPr lang="es-ES_tradnl" dirty="0" err="1" smtClean="0"/>
              <a:t>interoperabilidade</a:t>
            </a:r>
            <a:endParaRPr lang="es-ES_tradnl" dirty="0" smtClean="0"/>
          </a:p>
          <a:p>
            <a:pPr marL="1058863" lvl="2" indent="-342900">
              <a:buFont typeface="Arial" panose="020B0604020202020204" pitchFamily="34" charset="0"/>
              <a:buChar char="•"/>
            </a:pPr>
            <a:r>
              <a:rPr lang="es-ES_tradnl" dirty="0" smtClean="0"/>
              <a:t>Pertinencia e </a:t>
            </a:r>
            <a:r>
              <a:rPr lang="es-ES_tradnl" dirty="0" err="1" smtClean="0"/>
              <a:t>Consentemento</a:t>
            </a:r>
            <a:endParaRPr lang="es-ES_tradnl" dirty="0" smtClean="0"/>
          </a:p>
          <a:p>
            <a:pPr marL="1058863" lvl="2" indent="-342900">
              <a:buFont typeface="Arial" panose="020B0604020202020204" pitchFamily="34" charset="0"/>
              <a:buChar char="•"/>
            </a:pPr>
            <a:r>
              <a:rPr lang="es-ES_tradnl" dirty="0" smtClean="0"/>
              <a:t>Formularios de habilitación (AEAT-Ministerio) </a:t>
            </a:r>
          </a:p>
          <a:p>
            <a:pPr marL="887413" lvl="1" indent="-342900">
              <a:buFont typeface="+mj-lt"/>
              <a:buAutoNum type="arabicPeriod"/>
            </a:pPr>
            <a:r>
              <a:rPr lang="es-ES_tradnl" dirty="0" smtClean="0"/>
              <a:t>Uso do </a:t>
            </a:r>
            <a:r>
              <a:rPr lang="es-ES_tradnl" dirty="0" err="1" smtClean="0"/>
              <a:t>servizo</a:t>
            </a:r>
            <a:endParaRPr lang="es-ES_tradnl" dirty="0"/>
          </a:p>
          <a:p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211848" y="716747"/>
            <a:ext cx="8695490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sz="1600" b="1" u="sng" dirty="0">
                <a:solidFill>
                  <a:srgbClr val="BF5908"/>
                </a:solidFill>
              </a:rPr>
              <a:t>Integración dos servizos de interoperabilidade en procedementos administrativos e servizos</a:t>
            </a:r>
          </a:p>
        </p:txBody>
      </p:sp>
    </p:spTree>
    <p:extLst>
      <p:ext uri="{BB962C8B-B14F-4D97-AF65-F5344CB8AC3E}">
        <p14:creationId xmlns:p14="http://schemas.microsoft.com/office/powerpoint/2010/main" val="2319332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Habilitación de </a:t>
            </a:r>
            <a:r>
              <a:rPr lang="es-ES_tradnl" dirty="0" err="1"/>
              <a:t>servizos</a:t>
            </a:r>
            <a:r>
              <a:rPr lang="es-ES_tradnl" dirty="0"/>
              <a:t> en entidades </a:t>
            </a:r>
            <a:r>
              <a:rPr lang="es-ES_tradnl" dirty="0" err="1"/>
              <a:t>locais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s-ES_trad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Base </a:t>
            </a:r>
            <a:r>
              <a:rPr lang="es-ES" dirty="0"/>
              <a:t>normativa que </a:t>
            </a:r>
            <a:r>
              <a:rPr lang="es-ES" dirty="0" smtClean="0"/>
              <a:t>da </a:t>
            </a:r>
            <a:r>
              <a:rPr lang="es-ES" dirty="0"/>
              <a:t>soporte á consulta de datos a través da Plataforma de Intermediación da Xunta de Galicia </a:t>
            </a:r>
            <a:r>
              <a:rPr lang="es-ES" dirty="0" err="1"/>
              <a:t>pasaXe</a:t>
            </a:r>
            <a:r>
              <a:rPr lang="es-ES" dirty="0"/>
              <a:t>! </a:t>
            </a:r>
            <a:endParaRPr lang="es-ES" dirty="0" smtClean="0"/>
          </a:p>
          <a:p>
            <a:endParaRPr lang="es-E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O Modelo de </a:t>
            </a:r>
            <a:r>
              <a:rPr lang="pt-BR" dirty="0" err="1"/>
              <a:t>Resolución</a:t>
            </a:r>
            <a:r>
              <a:rPr lang="pt-BR" dirty="0"/>
              <a:t> facilitado </a:t>
            </a:r>
            <a:r>
              <a:rPr lang="pt-BR" dirty="0" err="1"/>
              <a:t>debe</a:t>
            </a:r>
            <a:r>
              <a:rPr lang="pt-BR" dirty="0"/>
              <a:t> ser adaptado por cada </a:t>
            </a:r>
            <a:r>
              <a:rPr lang="pt-BR" dirty="0" smtClean="0"/>
              <a:t>Entidade: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 smtClean="0"/>
          </a:p>
          <a:p>
            <a:pPr marL="830263" lvl="1" indent="-285750">
              <a:buFont typeface="Arial" panose="020B0604020202020204" pitchFamily="34" charset="0"/>
              <a:buChar char="•"/>
            </a:pPr>
            <a:r>
              <a:rPr lang="es-ES" dirty="0"/>
              <a:t>Adaptar Anexo I: Correspondencia </a:t>
            </a:r>
            <a:r>
              <a:rPr lang="es-ES" dirty="0" err="1"/>
              <a:t>procedementos</a:t>
            </a:r>
            <a:r>
              <a:rPr lang="es-ES" dirty="0"/>
              <a:t>/</a:t>
            </a:r>
            <a:r>
              <a:rPr lang="es-ES" dirty="0" err="1"/>
              <a:t>servizos</a:t>
            </a:r>
            <a:r>
              <a:rPr lang="es-ES" dirty="0"/>
              <a:t> de </a:t>
            </a:r>
            <a:r>
              <a:rPr lang="es-ES" dirty="0" smtClean="0"/>
              <a:t>intermediación</a:t>
            </a:r>
          </a:p>
          <a:p>
            <a:pPr marL="830263" lvl="1" indent="-285750">
              <a:buFont typeface="Arial" panose="020B0604020202020204" pitchFamily="34" charset="0"/>
              <a:buChar char="•"/>
            </a:pPr>
            <a:r>
              <a:rPr lang="es-ES" dirty="0" smtClean="0"/>
              <a:t>Adaptar </a:t>
            </a:r>
            <a:r>
              <a:rPr lang="es-ES" dirty="0"/>
              <a:t>Anexo II: Adaptación do formulario de denegación expresa da </a:t>
            </a:r>
            <a:r>
              <a:rPr lang="es-ES" dirty="0" smtClean="0"/>
              <a:t>consulta</a:t>
            </a:r>
          </a:p>
          <a:p>
            <a:pPr lvl="1" indent="0">
              <a:buNone/>
            </a:pPr>
            <a:endParaRPr lang="es-E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err="1" smtClean="0"/>
              <a:t>Debe</a:t>
            </a:r>
            <a:r>
              <a:rPr lang="pt-BR" dirty="0" smtClean="0"/>
              <a:t> </a:t>
            </a:r>
            <a:r>
              <a:rPr lang="pt-BR" dirty="0"/>
              <a:t>ser publicada no </a:t>
            </a:r>
            <a:r>
              <a:rPr lang="pt-BR" dirty="0" err="1"/>
              <a:t>Boletín</a:t>
            </a:r>
            <a:r>
              <a:rPr lang="pt-BR" dirty="0"/>
              <a:t> oficial da </a:t>
            </a:r>
            <a:r>
              <a:rPr lang="pt-BR" dirty="0" err="1"/>
              <a:t>provincia</a:t>
            </a:r>
            <a:r>
              <a:rPr lang="pt-BR" dirty="0"/>
              <a:t>, no </a:t>
            </a:r>
            <a:r>
              <a:rPr lang="pt-BR" dirty="0" err="1"/>
              <a:t>taboleiro</a:t>
            </a:r>
            <a:r>
              <a:rPr lang="pt-BR" dirty="0"/>
              <a:t> de </a:t>
            </a:r>
            <a:r>
              <a:rPr lang="pt-BR" dirty="0" err="1"/>
              <a:t>anuncios</a:t>
            </a:r>
            <a:r>
              <a:rPr lang="pt-BR" dirty="0"/>
              <a:t> e na sede electrónica do Organismo. Ademais, </a:t>
            </a:r>
            <a:r>
              <a:rPr lang="pt-BR" dirty="0" err="1"/>
              <a:t>deberase</a:t>
            </a:r>
            <a:r>
              <a:rPr lang="pt-BR" dirty="0"/>
              <a:t> </a:t>
            </a:r>
            <a:r>
              <a:rPr lang="pt-BR" dirty="0" err="1"/>
              <a:t>darlle</a:t>
            </a:r>
            <a:r>
              <a:rPr lang="pt-BR" dirty="0"/>
              <a:t> traslado da </a:t>
            </a:r>
            <a:r>
              <a:rPr lang="pt-BR" dirty="0" err="1"/>
              <a:t>Resolución</a:t>
            </a:r>
            <a:r>
              <a:rPr lang="pt-BR" dirty="0"/>
              <a:t> aos distintos </a:t>
            </a:r>
            <a:r>
              <a:rPr lang="pt-BR" dirty="0" err="1"/>
              <a:t>servizos</a:t>
            </a:r>
            <a:r>
              <a:rPr lang="pt-BR" dirty="0"/>
              <a:t> administrativos da </a:t>
            </a:r>
            <a:r>
              <a:rPr lang="pt-BR" dirty="0" err="1"/>
              <a:t>Corporación</a:t>
            </a:r>
            <a:r>
              <a:rPr lang="pt-BR" dirty="0"/>
              <a:t> e dar conta ao Pleno da </a:t>
            </a:r>
            <a:r>
              <a:rPr lang="pt-BR" dirty="0" err="1" smtClean="0"/>
              <a:t>Corporación</a:t>
            </a:r>
            <a:endParaRPr lang="pt-BR" dirty="0" smtClean="0"/>
          </a:p>
          <a:p>
            <a:endParaRPr lang="pt-B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As </a:t>
            </a:r>
            <a:r>
              <a:rPr lang="pt-BR" dirty="0" err="1"/>
              <a:t>Modificacións</a:t>
            </a:r>
            <a:r>
              <a:rPr lang="pt-BR" dirty="0"/>
              <a:t> posteriores da </a:t>
            </a:r>
            <a:r>
              <a:rPr lang="pt-BR" dirty="0" err="1"/>
              <a:t>Resolución</a:t>
            </a:r>
            <a:r>
              <a:rPr lang="pt-BR" dirty="0"/>
              <a:t> </a:t>
            </a:r>
            <a:r>
              <a:rPr lang="pt-BR" dirty="0" smtClean="0"/>
              <a:t>(</a:t>
            </a:r>
            <a:r>
              <a:rPr lang="pt-BR" dirty="0" err="1" smtClean="0"/>
              <a:t>incorporación</a:t>
            </a:r>
            <a:r>
              <a:rPr lang="pt-BR" dirty="0" smtClean="0"/>
              <a:t> de </a:t>
            </a:r>
            <a:r>
              <a:rPr lang="pt-BR" dirty="0" err="1" smtClean="0"/>
              <a:t>procedementos</a:t>
            </a:r>
            <a:r>
              <a:rPr lang="pt-BR" dirty="0" smtClean="0"/>
              <a:t> ou </a:t>
            </a:r>
            <a:r>
              <a:rPr lang="pt-BR" dirty="0" err="1" smtClean="0"/>
              <a:t>servizos</a:t>
            </a:r>
            <a:r>
              <a:rPr lang="pt-BR" dirty="0"/>
              <a:t>) </a:t>
            </a:r>
            <a:r>
              <a:rPr lang="pt-BR" dirty="0" err="1" smtClean="0"/>
              <a:t>débese</a:t>
            </a:r>
            <a:r>
              <a:rPr lang="pt-BR" dirty="0" smtClean="0"/>
              <a:t> </a:t>
            </a:r>
            <a:r>
              <a:rPr lang="pt-BR" dirty="0" err="1" smtClean="0"/>
              <a:t>aprobar</a:t>
            </a:r>
            <a:r>
              <a:rPr lang="pt-BR" dirty="0" smtClean="0"/>
              <a:t> </a:t>
            </a:r>
            <a:r>
              <a:rPr lang="pt-BR" dirty="0"/>
              <a:t>mediante </a:t>
            </a:r>
            <a:r>
              <a:rPr lang="pt-BR" dirty="0" err="1"/>
              <a:t>Resolución</a:t>
            </a:r>
            <a:r>
              <a:rPr lang="pt-BR" dirty="0"/>
              <a:t> da </a:t>
            </a:r>
            <a:r>
              <a:rPr lang="pt-BR" dirty="0" err="1"/>
              <a:t>Alcaldía</a:t>
            </a:r>
            <a:r>
              <a:rPr lang="pt-BR" dirty="0"/>
              <a:t> ou do Presidente da </a:t>
            </a:r>
            <a:r>
              <a:rPr lang="pt-BR" dirty="0" err="1"/>
              <a:t>Corporación</a:t>
            </a:r>
            <a:endParaRPr lang="es-ES" dirty="0" smtClean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sz="1600" dirty="0"/>
              <a:t>Resolución de </a:t>
            </a:r>
            <a:r>
              <a:rPr lang="es-ES_tradnl" sz="1600" dirty="0" err="1"/>
              <a:t>Interoperabilidade</a:t>
            </a:r>
            <a:endParaRPr lang="es-ES" sz="1600" dirty="0"/>
          </a:p>
          <a:p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11964055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Habilitación de </a:t>
            </a:r>
            <a:r>
              <a:rPr lang="es-ES_tradnl" dirty="0" err="1"/>
              <a:t>servizos</a:t>
            </a:r>
            <a:r>
              <a:rPr lang="es-ES_tradnl" dirty="0"/>
              <a:t> en entidades </a:t>
            </a:r>
            <a:r>
              <a:rPr lang="es-ES_tradnl" dirty="0" err="1"/>
              <a:t>locais</a:t>
            </a:r>
            <a:endParaRPr lang="es-ES" dirty="0"/>
          </a:p>
        </p:txBody>
      </p:sp>
      <p:pic>
        <p:nvPicPr>
          <p:cNvPr id="6" name="5 Marcador de contenido"/>
          <p:cNvPicPr>
            <a:picLocks noGrp="1" noChangeAspect="1"/>
          </p:cNvPicPr>
          <p:nvPr>
            <p:ph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1146969"/>
            <a:ext cx="8039100" cy="5067300"/>
          </a:xfrm>
        </p:spPr>
      </p:pic>
      <p:sp>
        <p:nvSpPr>
          <p:cNvPr id="5" name="4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sz="1600" dirty="0"/>
              <a:t>Resolución de </a:t>
            </a:r>
            <a:r>
              <a:rPr lang="es-ES_tradnl" sz="1600" dirty="0" err="1" smtClean="0"/>
              <a:t>Interoperabilidade</a:t>
            </a:r>
            <a:r>
              <a:rPr lang="es-ES_tradnl" sz="1600" dirty="0" smtClean="0"/>
              <a:t> – Matriz Procedementos/</a:t>
            </a:r>
            <a:r>
              <a:rPr lang="es-ES_tradnl" sz="1600" dirty="0" err="1" smtClean="0"/>
              <a:t>Servizos</a:t>
            </a:r>
            <a:endParaRPr lang="es-ES" sz="16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44567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403648" y="5064125"/>
            <a:ext cx="7224713" cy="1143000"/>
          </a:xfrm>
        </p:spPr>
        <p:txBody>
          <a:bodyPr/>
          <a:lstStyle/>
          <a:p>
            <a:r>
              <a:rPr lang="es-ES" dirty="0" smtClean="0"/>
              <a:t>Marco normativo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104479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Habilitación de </a:t>
            </a:r>
            <a:r>
              <a:rPr lang="es-ES_tradnl" dirty="0" err="1"/>
              <a:t>servizos</a:t>
            </a:r>
            <a:r>
              <a:rPr lang="es-ES_tradnl" dirty="0"/>
              <a:t> en entidades </a:t>
            </a:r>
            <a:r>
              <a:rPr lang="es-ES_tradnl" dirty="0" err="1"/>
              <a:t>locais</a:t>
            </a:r>
            <a:endParaRPr lang="es-ES" dirty="0"/>
          </a:p>
        </p:txBody>
      </p:sp>
      <p:pic>
        <p:nvPicPr>
          <p:cNvPr id="7" name="6 Marcador de contenido"/>
          <p:cNvPicPr>
            <a:picLocks noGrp="1" noChangeAspect="1"/>
          </p:cNvPicPr>
          <p:nvPr>
            <p:ph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348" y="1052513"/>
            <a:ext cx="6911304" cy="5256212"/>
          </a:xfrm>
        </p:spPr>
      </p:pic>
      <p:sp>
        <p:nvSpPr>
          <p:cNvPr id="5" name="4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sz="1600" dirty="0"/>
              <a:t>Resolución de </a:t>
            </a:r>
            <a:r>
              <a:rPr lang="es-ES_tradnl" sz="1600" dirty="0" err="1"/>
              <a:t>Interoperabilidade</a:t>
            </a:r>
            <a:r>
              <a:rPr lang="es-ES_tradnl" sz="1600" dirty="0"/>
              <a:t> – </a:t>
            </a:r>
            <a:r>
              <a:rPr lang="es-ES_tradnl" sz="1600" dirty="0" smtClean="0"/>
              <a:t>Formulario Denegación Expresa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24469027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Habilitación de </a:t>
            </a:r>
            <a:r>
              <a:rPr lang="es-ES_tradnl" dirty="0" err="1"/>
              <a:t>servizos</a:t>
            </a:r>
            <a:r>
              <a:rPr lang="es-ES_tradnl" dirty="0"/>
              <a:t> en entidades </a:t>
            </a:r>
            <a:r>
              <a:rPr lang="es-ES_tradnl" dirty="0" err="1"/>
              <a:t>locais</a:t>
            </a:r>
            <a:endParaRPr lang="es-ES" dirty="0"/>
          </a:p>
        </p:txBody>
      </p:sp>
      <p:pic>
        <p:nvPicPr>
          <p:cNvPr id="6" name="5 Marcador de contenido"/>
          <p:cNvPicPr>
            <a:picLocks noGrp="1" noChangeAspect="1"/>
          </p:cNvPicPr>
          <p:nvPr>
            <p:ph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6643"/>
            <a:ext cx="4741550" cy="4991992"/>
          </a:xfrm>
        </p:spPr>
      </p:pic>
      <p:sp>
        <p:nvSpPr>
          <p:cNvPr id="5" name="4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sz="1600" dirty="0" smtClean="0"/>
              <a:t>Alta no </a:t>
            </a:r>
            <a:r>
              <a:rPr lang="es-ES_tradnl" sz="1600" dirty="0" err="1" smtClean="0"/>
              <a:t>servizo</a:t>
            </a:r>
            <a:r>
              <a:rPr lang="es-ES_tradnl" sz="1600" dirty="0" smtClean="0"/>
              <a:t> – </a:t>
            </a:r>
            <a:r>
              <a:rPr lang="es-ES_tradnl" sz="1600" dirty="0" err="1" smtClean="0"/>
              <a:t>Entidade</a:t>
            </a:r>
            <a:r>
              <a:rPr lang="es-ES_tradnl" sz="1600" dirty="0" smtClean="0"/>
              <a:t> e Aplicación</a:t>
            </a:r>
            <a:endParaRPr lang="es-ES" sz="1600" dirty="0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550" y="804994"/>
            <a:ext cx="4025659" cy="505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482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Habilitación de </a:t>
            </a:r>
            <a:r>
              <a:rPr lang="es-ES_tradnl" dirty="0" err="1"/>
              <a:t>servizos</a:t>
            </a:r>
            <a:r>
              <a:rPr lang="es-ES_tradnl" dirty="0"/>
              <a:t> en entidades </a:t>
            </a:r>
            <a:r>
              <a:rPr lang="es-ES_tradnl" dirty="0" err="1"/>
              <a:t>locais</a:t>
            </a:r>
            <a:endParaRPr lang="es-ES" dirty="0"/>
          </a:p>
        </p:txBody>
      </p:sp>
      <p:pic>
        <p:nvPicPr>
          <p:cNvPr id="6" name="5 Marcador de contenido"/>
          <p:cNvPicPr>
            <a:picLocks noGrp="1" noChangeAspect="1"/>
          </p:cNvPicPr>
          <p:nvPr>
            <p:ph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693" y="996643"/>
            <a:ext cx="4732587" cy="5400005"/>
          </a:xfrm>
        </p:spPr>
      </p:pic>
      <p:sp>
        <p:nvSpPr>
          <p:cNvPr id="5" name="4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sz="1600" dirty="0"/>
              <a:t>Habilitación de </a:t>
            </a:r>
            <a:r>
              <a:rPr lang="es-ES_tradnl" sz="1600" dirty="0" smtClean="0"/>
              <a:t>Procedementos – Formulario de </a:t>
            </a:r>
            <a:r>
              <a:rPr lang="es-ES_tradnl" sz="1600" dirty="0" err="1" smtClean="0"/>
              <a:t>Solicitude</a:t>
            </a:r>
            <a:r>
              <a:rPr lang="es-ES_tradnl" sz="1600" dirty="0" smtClean="0"/>
              <a:t> de uso</a:t>
            </a:r>
            <a:endParaRPr lang="es-ES" sz="16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856944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Habilitación de </a:t>
            </a:r>
            <a:r>
              <a:rPr lang="es-ES_tradnl" dirty="0" err="1"/>
              <a:t>servizos</a:t>
            </a:r>
            <a:r>
              <a:rPr lang="es-ES_tradnl" dirty="0"/>
              <a:t> en entidades </a:t>
            </a:r>
            <a:r>
              <a:rPr lang="es-ES_tradnl" dirty="0" err="1"/>
              <a:t>locais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sz="1600" dirty="0" smtClean="0"/>
              <a:t>Habilitación de Procedementos – Excel - Altas de </a:t>
            </a:r>
            <a:r>
              <a:rPr lang="es-ES_tradnl" sz="1600" dirty="0" err="1" smtClean="0"/>
              <a:t>procedementos</a:t>
            </a:r>
            <a:r>
              <a:rPr lang="es-ES_tradnl" sz="1600" dirty="0" smtClean="0"/>
              <a:t> administrativos e </a:t>
            </a:r>
            <a:r>
              <a:rPr lang="es-ES_tradnl" sz="1600" dirty="0" err="1" smtClean="0"/>
              <a:t>servizos</a:t>
            </a:r>
            <a:endParaRPr lang="es-ES" sz="1600" dirty="0"/>
          </a:p>
        </p:txBody>
      </p:sp>
      <p:pic>
        <p:nvPicPr>
          <p:cNvPr id="9" name="8 Marcador de contenido"/>
          <p:cNvPicPr>
            <a:picLocks noGrp="1" noChangeAspect="1"/>
          </p:cNvPicPr>
          <p:nvPr>
            <p:ph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96643"/>
            <a:ext cx="8642350" cy="2584200"/>
          </a:xfr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05064"/>
            <a:ext cx="8856984" cy="234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395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403648" y="5064125"/>
            <a:ext cx="7224713" cy="1143000"/>
          </a:xfrm>
        </p:spPr>
        <p:txBody>
          <a:bodyPr/>
          <a:lstStyle/>
          <a:p>
            <a:r>
              <a:rPr lang="es-ES" dirty="0" err="1" smtClean="0"/>
              <a:t>Responsabilidade</a:t>
            </a:r>
            <a:r>
              <a:rPr lang="es-ES" dirty="0" smtClean="0"/>
              <a:t>  do </a:t>
            </a:r>
            <a:r>
              <a:rPr lang="es-ES" dirty="0" err="1" smtClean="0"/>
              <a:t>Empregado</a:t>
            </a:r>
            <a:r>
              <a:rPr lang="es-ES" dirty="0" smtClean="0"/>
              <a:t> Público</a:t>
            </a:r>
            <a:endParaRPr lang="gl-ES" dirty="0"/>
          </a:p>
        </p:txBody>
      </p:sp>
    </p:spTree>
    <p:extLst>
      <p:ext uri="{BB962C8B-B14F-4D97-AF65-F5344CB8AC3E}">
        <p14:creationId xmlns:p14="http://schemas.microsoft.com/office/powerpoint/2010/main" val="395943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Responsabilidade do empregado público</a:t>
            </a:r>
            <a:endParaRPr lang="gl-ES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2"/>
          </p:nvPr>
        </p:nvSpPr>
        <p:spPr>
          <a:xfrm>
            <a:off x="250824" y="908720"/>
            <a:ext cx="8641655" cy="5400600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dirty="0" smtClean="0">
                <a:solidFill>
                  <a:srgbClr val="333333"/>
                </a:solidFill>
              </a:rPr>
              <a:t>O </a:t>
            </a:r>
            <a:r>
              <a:rPr lang="gl-ES" b="1" dirty="0" smtClean="0">
                <a:solidFill>
                  <a:srgbClr val="BF5908"/>
                </a:solidFill>
              </a:rPr>
              <a:t>empregado público </a:t>
            </a:r>
            <a:r>
              <a:rPr lang="gl-ES" dirty="0" smtClean="0">
                <a:solidFill>
                  <a:srgbClr val="333333"/>
                </a:solidFill>
              </a:rPr>
              <a:t>que realiza a consulta é o </a:t>
            </a:r>
            <a:r>
              <a:rPr lang="gl-ES" b="1" dirty="0" smtClean="0">
                <a:solidFill>
                  <a:srgbClr val="BF5908"/>
                </a:solidFill>
              </a:rPr>
              <a:t>responsable</a:t>
            </a:r>
            <a:r>
              <a:rPr lang="gl-ES" dirty="0" smtClean="0">
                <a:solidFill>
                  <a:srgbClr val="BF5908"/>
                </a:solidFill>
              </a:rPr>
              <a:t> </a:t>
            </a:r>
            <a:r>
              <a:rPr lang="gl-ES" dirty="0" smtClean="0">
                <a:solidFill>
                  <a:srgbClr val="333333"/>
                </a:solidFill>
              </a:rPr>
              <a:t>de asegurar o </a:t>
            </a:r>
            <a:r>
              <a:rPr lang="gl-ES" b="1" dirty="0" smtClean="0">
                <a:solidFill>
                  <a:srgbClr val="BF5908"/>
                </a:solidFill>
              </a:rPr>
              <a:t>correcto uso </a:t>
            </a:r>
            <a:r>
              <a:rPr lang="gl-ES" dirty="0" smtClean="0">
                <a:solidFill>
                  <a:srgbClr val="333333"/>
                </a:solidFill>
              </a:rPr>
              <a:t>dos servizos de interoperabilidade. Por isto, todas as </a:t>
            </a:r>
            <a:r>
              <a:rPr lang="gl-ES" b="1" dirty="0" smtClean="0">
                <a:solidFill>
                  <a:srgbClr val="BF5908"/>
                </a:solidFill>
              </a:rPr>
              <a:t>peticións de datos </a:t>
            </a:r>
            <a:r>
              <a:rPr lang="gl-ES" dirty="0" smtClean="0">
                <a:solidFill>
                  <a:srgbClr val="333333"/>
                </a:solidFill>
              </a:rPr>
              <a:t>enviadas aos distintos cedentes </a:t>
            </a:r>
            <a:r>
              <a:rPr lang="gl-ES" b="1" dirty="0" smtClean="0">
                <a:solidFill>
                  <a:srgbClr val="BF5908"/>
                </a:solidFill>
              </a:rPr>
              <a:t>inclúen</a:t>
            </a:r>
            <a:r>
              <a:rPr lang="gl-ES" dirty="0" smtClean="0">
                <a:solidFill>
                  <a:srgbClr val="BF5908"/>
                </a:solidFill>
              </a:rPr>
              <a:t> </a:t>
            </a:r>
            <a:r>
              <a:rPr lang="gl-ES" dirty="0" smtClean="0">
                <a:solidFill>
                  <a:srgbClr val="333333"/>
                </a:solidFill>
              </a:rPr>
              <a:t>obrigatoriamente o </a:t>
            </a:r>
            <a:r>
              <a:rPr lang="gl-ES" b="1" dirty="0" smtClean="0">
                <a:solidFill>
                  <a:srgbClr val="BF5908"/>
                </a:solidFill>
              </a:rPr>
              <a:t>NIF do/a empregado/a público</a:t>
            </a:r>
            <a:r>
              <a:rPr lang="gl-ES" b="1" dirty="0" smtClean="0">
                <a:solidFill>
                  <a:srgbClr val="E96D0B"/>
                </a:solidFill>
              </a:rPr>
              <a:t> </a:t>
            </a:r>
            <a:r>
              <a:rPr lang="gl-ES" dirty="0" smtClean="0">
                <a:solidFill>
                  <a:srgbClr val="333333"/>
                </a:solidFill>
              </a:rPr>
              <a:t>que solicita o dato.</a:t>
            </a:r>
          </a:p>
          <a:p>
            <a:pPr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dirty="0" smtClean="0">
                <a:solidFill>
                  <a:srgbClr val="333333"/>
                </a:solidFill>
              </a:rPr>
              <a:t>As peticións enviadas inclúen o código do procedemento para o que se realiza a solicitude. Neste sentido, o </a:t>
            </a:r>
            <a:r>
              <a:rPr lang="gl-ES" b="1" dirty="0" smtClean="0">
                <a:solidFill>
                  <a:srgbClr val="BF5908"/>
                </a:solidFill>
              </a:rPr>
              <a:t>responsable do procedemento </a:t>
            </a:r>
            <a:r>
              <a:rPr lang="gl-ES" dirty="0" smtClean="0">
                <a:solidFill>
                  <a:srgbClr val="333333"/>
                </a:solidFill>
              </a:rPr>
              <a:t>autorizado para a consulta de datos ten a </a:t>
            </a:r>
            <a:r>
              <a:rPr lang="gl-ES" b="1" dirty="0" smtClean="0">
                <a:solidFill>
                  <a:srgbClr val="BF5908"/>
                </a:solidFill>
              </a:rPr>
              <a:t>obriga de manter actualizadas as persoas autorizadas</a:t>
            </a:r>
            <a:r>
              <a:rPr lang="gl-ES" dirty="0" smtClean="0">
                <a:solidFill>
                  <a:srgbClr val="333333"/>
                </a:solidFill>
              </a:rPr>
              <a:t> para realizar consultas no marco de dito procedemento.</a:t>
            </a:r>
          </a:p>
          <a:p>
            <a:pPr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endParaRPr lang="gl-ES" dirty="0" smtClean="0">
              <a:solidFill>
                <a:srgbClr val="333333"/>
              </a:solidFill>
            </a:endParaRPr>
          </a:p>
          <a:p>
            <a:endParaRPr lang="es-ES" dirty="0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96" y="2924944"/>
            <a:ext cx="85439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43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Responsabilidade do empregado público</a:t>
            </a:r>
            <a:endParaRPr lang="gl-ES" dirty="0"/>
          </a:p>
        </p:txBody>
      </p:sp>
      <p:sp>
        <p:nvSpPr>
          <p:cNvPr id="7" name="CuadroTexto 6"/>
          <p:cNvSpPr txBox="1"/>
          <p:nvPr/>
        </p:nvSpPr>
        <p:spPr>
          <a:xfrm>
            <a:off x="284709" y="1657273"/>
            <a:ext cx="3135163" cy="39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sz="1400" dirty="0">
                <a:solidFill>
                  <a:srgbClr val="333333"/>
                </a:solidFill>
              </a:rPr>
              <a:t>Os órganos </a:t>
            </a:r>
            <a:r>
              <a:rPr lang="gl-ES" sz="1400" b="1" dirty="0">
                <a:solidFill>
                  <a:srgbClr val="BF5908"/>
                </a:solidFill>
              </a:rPr>
              <a:t>cedentes de datos teñen a potestade de realizar auditorías </a:t>
            </a:r>
            <a:r>
              <a:rPr lang="gl-ES" sz="1400" dirty="0">
                <a:solidFill>
                  <a:srgbClr val="333333"/>
                </a:solidFill>
              </a:rPr>
              <a:t>do uso dos servizos de interoperabilidade cando o estimen conveniente.</a:t>
            </a:r>
          </a:p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sz="1400" dirty="0" smtClean="0">
                <a:solidFill>
                  <a:srgbClr val="333333"/>
                </a:solidFill>
              </a:rPr>
              <a:t>A </a:t>
            </a:r>
            <a:r>
              <a:rPr lang="gl-ES" sz="1400" dirty="0">
                <a:solidFill>
                  <a:srgbClr val="333333"/>
                </a:solidFill>
              </a:rPr>
              <a:t>auditoría consiste na práctica na remisión do </a:t>
            </a:r>
            <a:r>
              <a:rPr lang="gl-ES" sz="1400" b="1" dirty="0">
                <a:solidFill>
                  <a:srgbClr val="BF5908"/>
                </a:solidFill>
              </a:rPr>
              <a:t>documento de solicitude relacionado </a:t>
            </a:r>
            <a:r>
              <a:rPr lang="gl-ES" sz="1400" dirty="0">
                <a:solidFill>
                  <a:srgbClr val="333333"/>
                </a:solidFill>
              </a:rPr>
              <a:t>cunha </a:t>
            </a:r>
            <a:r>
              <a:rPr lang="gl-ES" sz="1400" b="1" dirty="0">
                <a:solidFill>
                  <a:srgbClr val="BF5908"/>
                </a:solidFill>
              </a:rPr>
              <a:t>consulta de información concreta</a:t>
            </a:r>
            <a:r>
              <a:rPr lang="gl-ES" sz="1400" dirty="0">
                <a:solidFill>
                  <a:srgbClr val="333333"/>
                </a:solidFill>
              </a:rPr>
              <a:t>. </a:t>
            </a:r>
            <a:endParaRPr lang="gl-ES" sz="1400" dirty="0" smtClean="0">
              <a:solidFill>
                <a:srgbClr val="333333"/>
              </a:solidFill>
            </a:endParaRPr>
          </a:p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sz="1400" dirty="0" smtClean="0">
                <a:solidFill>
                  <a:srgbClr val="333333"/>
                </a:solidFill>
              </a:rPr>
              <a:t>A </a:t>
            </a:r>
            <a:r>
              <a:rPr lang="gl-ES" sz="1400" dirty="0">
                <a:solidFill>
                  <a:srgbClr val="333333"/>
                </a:solidFill>
              </a:rPr>
              <a:t>solicitude </a:t>
            </a:r>
            <a:r>
              <a:rPr lang="gl-ES" sz="1400" b="1" dirty="0">
                <a:solidFill>
                  <a:srgbClr val="BF5908"/>
                </a:solidFill>
              </a:rPr>
              <a:t>debe existir e estar asinada</a:t>
            </a:r>
            <a:r>
              <a:rPr lang="gl-ES" sz="1400" dirty="0">
                <a:solidFill>
                  <a:srgbClr val="BF5908"/>
                </a:solidFill>
              </a:rPr>
              <a:t>, </a:t>
            </a:r>
            <a:r>
              <a:rPr lang="gl-ES" sz="1400" dirty="0">
                <a:solidFill>
                  <a:srgbClr val="333333"/>
                </a:solidFill>
              </a:rPr>
              <a:t>e debe expresar o </a:t>
            </a:r>
            <a:r>
              <a:rPr lang="gl-ES" sz="1400" b="1" dirty="0">
                <a:solidFill>
                  <a:srgbClr val="BF5908"/>
                </a:solidFill>
              </a:rPr>
              <a:t>consentimento explícito do cidadán</a:t>
            </a:r>
            <a:r>
              <a:rPr lang="gl-ES" sz="1400" dirty="0">
                <a:solidFill>
                  <a:srgbClr val="BF5908"/>
                </a:solidFill>
              </a:rPr>
              <a:t> </a:t>
            </a:r>
            <a:r>
              <a:rPr lang="gl-ES" sz="1400" dirty="0">
                <a:solidFill>
                  <a:srgbClr val="333333"/>
                </a:solidFill>
              </a:rPr>
              <a:t>sobre o cal se realizou a consulta así como </a:t>
            </a:r>
            <a:r>
              <a:rPr lang="gl-ES" sz="1400" b="1" dirty="0">
                <a:solidFill>
                  <a:srgbClr val="BF5908"/>
                </a:solidFill>
              </a:rPr>
              <a:t>o tipo de consulta </a:t>
            </a:r>
            <a:r>
              <a:rPr lang="gl-ES" sz="1400" dirty="0">
                <a:solidFill>
                  <a:srgbClr val="333333"/>
                </a:solidFill>
              </a:rPr>
              <a:t>que consente.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84816" y="1719299"/>
            <a:ext cx="2485404" cy="172714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6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947" y="2614554"/>
            <a:ext cx="1252097" cy="576624"/>
          </a:xfrm>
          <a:prstGeom prst="rect">
            <a:avLst/>
          </a:prstGeom>
        </p:spPr>
      </p:pic>
      <p:pic>
        <p:nvPicPr>
          <p:cNvPr id="10" name="7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373" y="3284416"/>
            <a:ext cx="457200" cy="457200"/>
          </a:xfrm>
          <a:prstGeom prst="rect">
            <a:avLst/>
          </a:prstGeom>
        </p:spPr>
      </p:pic>
      <p:pic>
        <p:nvPicPr>
          <p:cNvPr id="11" name="8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993" y="4055273"/>
            <a:ext cx="1557646" cy="404988"/>
          </a:xfrm>
          <a:prstGeom prst="rect">
            <a:avLst/>
          </a:prstGeom>
        </p:spPr>
      </p:pic>
      <p:pic>
        <p:nvPicPr>
          <p:cNvPr id="12" name="9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836" y="4891408"/>
            <a:ext cx="1473809" cy="230450"/>
          </a:xfrm>
          <a:prstGeom prst="rect">
            <a:avLst/>
          </a:prstGeom>
        </p:spPr>
      </p:pic>
      <p:sp>
        <p:nvSpPr>
          <p:cNvPr id="15" name="17 Abrir corchete"/>
          <p:cNvSpPr/>
          <p:nvPr/>
        </p:nvSpPr>
        <p:spPr>
          <a:xfrm>
            <a:off x="7281384" y="2471097"/>
            <a:ext cx="240109" cy="3168352"/>
          </a:xfrm>
          <a:prstGeom prst="leftBracket">
            <a:avLst/>
          </a:prstGeom>
          <a:ln w="31750">
            <a:solidFill>
              <a:srgbClr val="BF5908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8 CuadroTexto"/>
          <p:cNvSpPr txBox="1"/>
          <p:nvPr/>
        </p:nvSpPr>
        <p:spPr>
          <a:xfrm>
            <a:off x="6301206" y="3121223"/>
            <a:ext cx="885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solidFill>
                  <a:srgbClr val="FF0000"/>
                </a:solidFill>
              </a:rPr>
              <a:t>Auditoria</a:t>
            </a:r>
          </a:p>
        </p:txBody>
      </p:sp>
      <p:pic>
        <p:nvPicPr>
          <p:cNvPr id="19" name="68 Imagen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10000"/>
                    </a14:imgEffect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10068">
            <a:off x="6310541" y="4329680"/>
            <a:ext cx="830198" cy="397688"/>
          </a:xfrm>
          <a:prstGeom prst="rect">
            <a:avLst/>
          </a:prstGeom>
        </p:spPr>
      </p:pic>
      <p:sp>
        <p:nvSpPr>
          <p:cNvPr id="20" name="Rectángulo 32"/>
          <p:cNvSpPr/>
          <p:nvPr/>
        </p:nvSpPr>
        <p:spPr>
          <a:xfrm rot="700162">
            <a:off x="3662272" y="4426827"/>
            <a:ext cx="2130493" cy="251724"/>
          </a:xfrm>
          <a:prstGeom prst="rect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b="1" dirty="0" smtClean="0"/>
              <a:t>CONSULTA RESPONSABLE?</a:t>
            </a:r>
            <a:endParaRPr lang="gl-ES" sz="1100" b="1" dirty="0"/>
          </a:p>
        </p:txBody>
      </p:sp>
      <p:sp>
        <p:nvSpPr>
          <p:cNvPr id="21" name="Rectángulo 32"/>
          <p:cNvSpPr/>
          <p:nvPr/>
        </p:nvSpPr>
        <p:spPr>
          <a:xfrm>
            <a:off x="6225349" y="4027635"/>
            <a:ext cx="982312" cy="251724"/>
          </a:xfrm>
          <a:prstGeom prst="rect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b="1" dirty="0" smtClean="0"/>
              <a:t>AUDITORÍA</a:t>
            </a:r>
            <a:endParaRPr lang="gl-ES" sz="1100" b="1" dirty="0"/>
          </a:p>
        </p:txBody>
      </p:sp>
      <p:pic>
        <p:nvPicPr>
          <p:cNvPr id="1026" name="Picture 2" descr="https://pasaxe.xunta.es/pasaxe-theme/images/xunta/pasaXe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866" y="3926084"/>
            <a:ext cx="1200912" cy="540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20 Imagen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08153">
            <a:off x="4367603" y="3452651"/>
            <a:ext cx="719831" cy="36746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975" y="1541436"/>
            <a:ext cx="1186134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4 Marcador de texto"/>
          <p:cNvSpPr>
            <a:spLocks noGrp="1"/>
          </p:cNvSpPr>
          <p:nvPr>
            <p:ph type="body" sz="quarter" idx="13"/>
          </p:nvPr>
        </p:nvSpPr>
        <p:spPr>
          <a:xfrm>
            <a:off x="188318" y="692696"/>
            <a:ext cx="8713787" cy="358775"/>
          </a:xfrm>
        </p:spPr>
        <p:txBody>
          <a:bodyPr/>
          <a:lstStyle/>
          <a:p>
            <a:r>
              <a:rPr lang="es-ES_tradnl" sz="1600" dirty="0" smtClean="0"/>
              <a:t>Auditorías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48440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971600" y="4797152"/>
            <a:ext cx="7632848" cy="1409973"/>
          </a:xfrm>
        </p:spPr>
        <p:txBody>
          <a:bodyPr/>
          <a:lstStyle/>
          <a:p>
            <a:r>
              <a:rPr lang="es-ES" sz="3200" dirty="0" smtClean="0"/>
              <a:t>Portal de </a:t>
            </a:r>
            <a:r>
              <a:rPr lang="es-ES" sz="3200" dirty="0" err="1" smtClean="0"/>
              <a:t>Interoperabilidade</a:t>
            </a:r>
            <a:r>
              <a:rPr lang="es-ES" sz="3200" dirty="0" smtClean="0"/>
              <a:t> </a:t>
            </a:r>
            <a:r>
              <a:rPr lang="es-ES" sz="3200" dirty="0" err="1" smtClean="0"/>
              <a:t>PasaXe</a:t>
            </a:r>
            <a:r>
              <a:rPr lang="es-ES" sz="3200" dirty="0" smtClean="0"/>
              <a:t>!</a:t>
            </a:r>
            <a:endParaRPr lang="gl-ES" sz="3200" dirty="0"/>
          </a:p>
        </p:txBody>
      </p:sp>
    </p:spTree>
    <p:extLst>
      <p:ext uri="{BB962C8B-B14F-4D97-AF65-F5344CB8AC3E}">
        <p14:creationId xmlns:p14="http://schemas.microsoft.com/office/powerpoint/2010/main" val="259910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s-ES" dirty="0"/>
              <a:t>Portal de interoperabilidade </a:t>
            </a:r>
            <a:r>
              <a:rPr lang="es-ES" altLang="es-ES" dirty="0" smtClean="0"/>
              <a:t>pasaXe</a:t>
            </a:r>
            <a:r>
              <a:rPr lang="es-ES" altLang="es-ES" dirty="0"/>
              <a:t>!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441" y="514772"/>
            <a:ext cx="1515532" cy="1512168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270570" y="817662"/>
            <a:ext cx="698477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sz="1400" dirty="0">
                <a:solidFill>
                  <a:srgbClr val="333333"/>
                </a:solidFill>
              </a:rPr>
              <a:t>En 2014 a Xunta de Galicia puxo en marcha </a:t>
            </a:r>
            <a:r>
              <a:rPr lang="gl-ES" sz="1400" dirty="0" err="1">
                <a:solidFill>
                  <a:srgbClr val="333333"/>
                </a:solidFill>
              </a:rPr>
              <a:t>PasaXe</a:t>
            </a:r>
            <a:r>
              <a:rPr lang="gl-ES" sz="1400" dirty="0">
                <a:solidFill>
                  <a:srgbClr val="333333"/>
                </a:solidFill>
              </a:rPr>
              <a:t>!,  nodo de interoperabilidade de Galicia.</a:t>
            </a:r>
          </a:p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sz="1400" b="1" dirty="0" err="1">
                <a:solidFill>
                  <a:srgbClr val="BF5908"/>
                </a:solidFill>
              </a:rPr>
              <a:t>PasaXe</a:t>
            </a:r>
            <a:r>
              <a:rPr lang="gl-ES" sz="1400" b="1" dirty="0">
                <a:solidFill>
                  <a:srgbClr val="BF5908"/>
                </a:solidFill>
              </a:rPr>
              <a:t>! permite a obtención de información de cidadáns ou empresas elaborada pola Administración de xeito sinxelo, seguro, centralizado e respectando a privacidade do cidadán</a:t>
            </a:r>
            <a:r>
              <a:rPr lang="gl-ES" sz="1400" b="1" dirty="0" smtClean="0">
                <a:solidFill>
                  <a:srgbClr val="BF5908"/>
                </a:solidFill>
              </a:rPr>
              <a:t>.</a:t>
            </a:r>
            <a:endParaRPr lang="gl-ES" sz="1400" dirty="0" smtClean="0">
              <a:solidFill>
                <a:srgbClr val="333333"/>
              </a:solidFill>
            </a:endParaRPr>
          </a:p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endParaRPr lang="gl-ES" sz="1400" dirty="0" smtClean="0">
              <a:solidFill>
                <a:srgbClr val="333333"/>
              </a:solidFill>
            </a:endParaRPr>
          </a:p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endParaRPr lang="gl-ES" sz="1400" dirty="0">
              <a:solidFill>
                <a:srgbClr val="333333"/>
              </a:solidFill>
            </a:endParaRPr>
          </a:p>
        </p:txBody>
      </p:sp>
      <p:sp>
        <p:nvSpPr>
          <p:cNvPr id="11" name="CuadroTexto 6"/>
          <p:cNvSpPr txBox="1"/>
          <p:nvPr/>
        </p:nvSpPr>
        <p:spPr>
          <a:xfrm>
            <a:off x="280095" y="3704545"/>
            <a:ext cx="430415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1200"/>
              </a:spcAft>
              <a:buClr>
                <a:srgbClr val="00B0F0"/>
              </a:buClr>
            </a:pPr>
            <a:r>
              <a:rPr lang="gl-ES" sz="1400" dirty="0" smtClean="0">
                <a:solidFill>
                  <a:srgbClr val="333333"/>
                </a:solidFill>
              </a:rPr>
              <a:t>O acceso ao portal </a:t>
            </a:r>
            <a:r>
              <a:rPr lang="gl-ES" sz="1400" dirty="0">
                <a:solidFill>
                  <a:srgbClr val="333333"/>
                </a:solidFill>
              </a:rPr>
              <a:t>p</a:t>
            </a:r>
            <a:r>
              <a:rPr lang="gl-ES" sz="1400" dirty="0" smtClean="0">
                <a:solidFill>
                  <a:srgbClr val="333333"/>
                </a:solidFill>
              </a:rPr>
              <a:t>asaXe! realízase ben empregando un certificado dixital ou usuario e contrasinal.</a:t>
            </a:r>
          </a:p>
          <a:p>
            <a:pPr lvl="1"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pt-BR" sz="1400" dirty="0" smtClean="0">
                <a:solidFill>
                  <a:srgbClr val="333333"/>
                </a:solidFill>
                <a:hlinkClick r:id="rId3"/>
              </a:rPr>
              <a:t>https</a:t>
            </a:r>
            <a:r>
              <a:rPr lang="pt-BR" sz="1400" dirty="0">
                <a:solidFill>
                  <a:srgbClr val="333333"/>
                </a:solidFill>
                <a:hlinkClick r:id="rId3"/>
              </a:rPr>
              <a:t>://</a:t>
            </a:r>
            <a:r>
              <a:rPr lang="pt-BR" sz="1400" dirty="0" smtClean="0">
                <a:solidFill>
                  <a:srgbClr val="333333"/>
                </a:solidFill>
                <a:hlinkClick r:id="rId3"/>
              </a:rPr>
              <a:t>pasaxe.xunta.gal</a:t>
            </a:r>
            <a:endParaRPr lang="pt-BR" sz="1400" dirty="0">
              <a:solidFill>
                <a:srgbClr val="333333"/>
              </a:solidFill>
            </a:endParaRPr>
          </a:p>
        </p:txBody>
      </p:sp>
      <p:pic>
        <p:nvPicPr>
          <p:cNvPr id="12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73783"/>
            <a:ext cx="304800" cy="304800"/>
          </a:xfrm>
          <a:prstGeom prst="rect">
            <a:avLst/>
          </a:prstGeom>
        </p:spPr>
      </p:pic>
      <p:cxnSp>
        <p:nvCxnSpPr>
          <p:cNvPr id="13" name="12 Conector recto"/>
          <p:cNvCxnSpPr/>
          <p:nvPr/>
        </p:nvCxnSpPr>
        <p:spPr>
          <a:xfrm>
            <a:off x="395536" y="4355579"/>
            <a:ext cx="3888432" cy="0"/>
          </a:xfrm>
          <a:prstGeom prst="line">
            <a:avLst/>
          </a:prstGeom>
          <a:ln w="6350">
            <a:solidFill>
              <a:srgbClr val="E96D0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202" y="3337942"/>
            <a:ext cx="4336804" cy="2946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CuadroTexto 6"/>
          <p:cNvSpPr txBox="1"/>
          <p:nvPr/>
        </p:nvSpPr>
        <p:spPr>
          <a:xfrm>
            <a:off x="270570" y="2070373"/>
            <a:ext cx="8712968" cy="2298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sz="1400" dirty="0" smtClean="0">
                <a:solidFill>
                  <a:srgbClr val="333333"/>
                </a:solidFill>
              </a:rPr>
              <a:t>O </a:t>
            </a:r>
            <a:r>
              <a:rPr lang="gl-ES" sz="1400" dirty="0">
                <a:solidFill>
                  <a:srgbClr val="333333"/>
                </a:solidFill>
              </a:rPr>
              <a:t>portal de interoperabilidade galego, que incorpora xa </a:t>
            </a:r>
            <a:r>
              <a:rPr lang="gl-ES" sz="1400" b="1" dirty="0">
                <a:solidFill>
                  <a:srgbClr val="BF5908"/>
                </a:solidFill>
              </a:rPr>
              <a:t>máis de </a:t>
            </a:r>
            <a:r>
              <a:rPr lang="gl-ES" sz="1400" b="1" dirty="0" smtClean="0">
                <a:solidFill>
                  <a:srgbClr val="BF5908"/>
                </a:solidFill>
              </a:rPr>
              <a:t>70 </a:t>
            </a:r>
            <a:r>
              <a:rPr lang="gl-ES" sz="1400" b="1" dirty="0">
                <a:solidFill>
                  <a:srgbClr val="BF5908"/>
                </a:solidFill>
              </a:rPr>
              <a:t>servizos</a:t>
            </a:r>
            <a:r>
              <a:rPr lang="gl-ES" sz="1400" dirty="0">
                <a:solidFill>
                  <a:srgbClr val="333333"/>
                </a:solidFill>
              </a:rPr>
              <a:t>, ten por obxectivo facilitar a cooperación entre administracións como mecanismo esencial para proporcionarlle aos cidadáns os servizos necesarios para garantir o seu dereito para relacionarse con elas por medios electrónicos e de non presentar aqueles documentos susceptibles de ser consultados por conexións informáticas ou xerados pola propia Administración autonómica.</a:t>
            </a:r>
          </a:p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endParaRPr lang="gl-ES" sz="1400" dirty="0" smtClean="0">
              <a:solidFill>
                <a:srgbClr val="333333"/>
              </a:solidFill>
            </a:endParaRPr>
          </a:p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endParaRPr lang="gl-ES" sz="1400" dirty="0" smtClean="0">
              <a:solidFill>
                <a:srgbClr val="333333"/>
              </a:solidFill>
            </a:endParaRPr>
          </a:p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endParaRPr lang="gl-E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43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251520" y="917445"/>
            <a:ext cx="8280920" cy="35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sz="1400" dirty="0" smtClean="0">
                <a:solidFill>
                  <a:srgbClr val="333333"/>
                </a:solidFill>
              </a:rPr>
              <a:t>Nos seguintes puntos detállanse:</a:t>
            </a:r>
            <a:endParaRPr lang="gl-ES" sz="1400" dirty="0">
              <a:solidFill>
                <a:srgbClr val="333333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349896" y="1362635"/>
            <a:ext cx="6318448" cy="4298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Funcionalidades de pasaXe!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Tipos de peticións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Petición por ficheiro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Consultar o detalle do servizo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Consultas por procedemento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Realizar unha consulta por procedemento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Consultar as peticións dunha consulta por procedemento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Consultar as miñas peticións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Resposta da petición 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Descarga de ficheiros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Consultar os meus lotes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Exportar lotes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Auditoría: consultar solicitudes 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Auditoría:  detalle de solicitudes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Auditoría: identificar peticións</a:t>
            </a:r>
          </a:p>
          <a:p>
            <a:pPr marL="285750" lvl="1" indent="-285750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  <a:buBlip>
                <a:blip r:embed="rId2"/>
              </a:buBlip>
            </a:pPr>
            <a:r>
              <a:rPr lang="gl-ES" sz="1400" dirty="0" smtClean="0"/>
              <a:t>Auditoría: xustificar solicitudes </a:t>
            </a:r>
          </a:p>
        </p:txBody>
      </p:sp>
    </p:spTree>
    <p:extLst>
      <p:ext uri="{BB962C8B-B14F-4D97-AF65-F5344CB8AC3E}">
        <p14:creationId xmlns:p14="http://schemas.microsoft.com/office/powerpoint/2010/main" val="385334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3 Rectángulo"/>
          <p:cNvSpPr/>
          <p:nvPr/>
        </p:nvSpPr>
        <p:spPr>
          <a:xfrm>
            <a:off x="7971250" y="586733"/>
            <a:ext cx="970068" cy="1114075"/>
          </a:xfrm>
          <a:prstGeom prst="rect">
            <a:avLst/>
          </a:prstGeom>
          <a:solidFill>
            <a:schemeClr val="bg1"/>
          </a:solidFill>
          <a:ln w="22225">
            <a:solidFill>
              <a:srgbClr val="E96D0B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Picture 2" descr="link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7513" y="125199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6552728" cy="544346"/>
          </a:xfrm>
        </p:spPr>
        <p:txBody>
          <a:bodyPr/>
          <a:lstStyle/>
          <a:p>
            <a:r>
              <a:rPr lang="es-ES" dirty="0" smtClean="0"/>
              <a:t>Marco normativo</a:t>
            </a:r>
            <a:endParaRPr lang="gl-ES" dirty="0"/>
          </a:p>
        </p:txBody>
      </p:sp>
      <p:sp>
        <p:nvSpPr>
          <p:cNvPr id="3" name="Marcador de contenido 2"/>
          <p:cNvSpPr>
            <a:spLocks noGrp="1"/>
          </p:cNvSpPr>
          <p:nvPr>
            <p:ph type="body" sz="quarter" idx="10"/>
          </p:nvPr>
        </p:nvSpPr>
        <p:spPr>
          <a:xfrm>
            <a:off x="179513" y="1043989"/>
            <a:ext cx="8276771" cy="5264735"/>
          </a:xfrm>
        </p:spPr>
        <p:txBody>
          <a:bodyPr/>
          <a:lstStyle/>
          <a:p>
            <a:pPr marL="0" indent="0">
              <a:buNone/>
            </a:pPr>
            <a:endParaRPr lang="gl-ES" dirty="0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4294967295"/>
          </p:nvPr>
        </p:nvSpPr>
        <p:spPr>
          <a:xfrm>
            <a:off x="0" y="1052513"/>
            <a:ext cx="8642350" cy="5256212"/>
          </a:xfrm>
        </p:spPr>
        <p:txBody>
          <a:bodyPr>
            <a:noAutofit/>
          </a:bodyPr>
          <a:lstStyle/>
          <a:p>
            <a:r>
              <a:rPr lang="gl-ES" dirty="0" smtClean="0">
                <a:solidFill>
                  <a:srgbClr val="333333"/>
                </a:solidFill>
              </a:rPr>
              <a:t>As normas que se citan a </a:t>
            </a:r>
            <a:r>
              <a:rPr lang="gl-ES" dirty="0" err="1" smtClean="0">
                <a:solidFill>
                  <a:srgbClr val="333333"/>
                </a:solidFill>
              </a:rPr>
              <a:t>continuaciómarco</a:t>
            </a:r>
            <a:r>
              <a:rPr lang="gl-ES" dirty="0" smtClean="0">
                <a:solidFill>
                  <a:srgbClr val="333333"/>
                </a:solidFill>
              </a:rPr>
              <a:t> normativo da </a:t>
            </a:r>
            <a:r>
              <a:rPr lang="gl-ES" dirty="0" err="1" smtClean="0">
                <a:solidFill>
                  <a:srgbClr val="333333"/>
                </a:solidFill>
              </a:rPr>
              <a:t>interoperabilidade</a:t>
            </a:r>
            <a:r>
              <a:rPr lang="gl-ES" dirty="0" smtClean="0">
                <a:solidFill>
                  <a:srgbClr val="333333"/>
                </a:solidFill>
              </a:rPr>
              <a:t>.</a:t>
            </a:r>
          </a:p>
          <a:p>
            <a:endParaRPr lang="gl-ES" sz="1800" b="1" dirty="0" smtClean="0">
              <a:solidFill>
                <a:srgbClr val="BF5908"/>
              </a:solidFill>
            </a:endParaRPr>
          </a:p>
          <a:p>
            <a:r>
              <a:rPr lang="gl-ES" sz="1800" b="1" dirty="0" smtClean="0">
                <a:solidFill>
                  <a:srgbClr val="BF5908"/>
                </a:solidFill>
              </a:rPr>
              <a:t>No ámbito estatal</a:t>
            </a:r>
          </a:p>
          <a:p>
            <a:endParaRPr lang="gl-ES" sz="1800" b="1" dirty="0">
              <a:solidFill>
                <a:srgbClr val="BF5908"/>
              </a:solidFill>
            </a:endParaRPr>
          </a:p>
          <a:p>
            <a:endParaRPr lang="gl-ES" sz="1800" b="1" dirty="0" smtClean="0">
              <a:solidFill>
                <a:srgbClr val="BF5908"/>
              </a:solidFill>
            </a:endParaRPr>
          </a:p>
          <a:p>
            <a:endParaRPr lang="gl-ES" sz="1800" b="1" dirty="0">
              <a:solidFill>
                <a:srgbClr val="BF5908"/>
              </a:solidFill>
            </a:endParaRPr>
          </a:p>
          <a:p>
            <a:endParaRPr lang="gl-ES" sz="1800" b="1" dirty="0" smtClean="0">
              <a:solidFill>
                <a:srgbClr val="BF5908"/>
              </a:solidFill>
            </a:endParaRPr>
          </a:p>
          <a:p>
            <a:endParaRPr lang="gl-ES" sz="1800" b="1" dirty="0">
              <a:solidFill>
                <a:srgbClr val="BF5908"/>
              </a:solidFill>
            </a:endParaRPr>
          </a:p>
          <a:p>
            <a:endParaRPr lang="gl-ES" sz="1800" b="1" dirty="0" smtClean="0">
              <a:solidFill>
                <a:srgbClr val="BF5908"/>
              </a:solidFill>
            </a:endParaRPr>
          </a:p>
          <a:p>
            <a:endParaRPr lang="gl-ES" sz="1800" b="1" dirty="0">
              <a:solidFill>
                <a:srgbClr val="BF5908"/>
              </a:solidFill>
            </a:endParaRPr>
          </a:p>
          <a:p>
            <a:endParaRPr lang="gl-ES" sz="1800" b="1" dirty="0" smtClean="0">
              <a:solidFill>
                <a:srgbClr val="BF5908"/>
              </a:solidFill>
            </a:endParaRPr>
          </a:p>
          <a:p>
            <a:r>
              <a:rPr lang="gl-ES" sz="1800" b="1" dirty="0">
                <a:solidFill>
                  <a:srgbClr val="BF5908"/>
                </a:solidFill>
              </a:rPr>
              <a:t>No ámbito </a:t>
            </a:r>
            <a:r>
              <a:rPr lang="gl-ES" sz="1800" b="1" dirty="0" smtClean="0">
                <a:solidFill>
                  <a:srgbClr val="BF5908"/>
                </a:solidFill>
              </a:rPr>
              <a:t>autonómico</a:t>
            </a:r>
          </a:p>
        </p:txBody>
      </p:sp>
      <p:sp>
        <p:nvSpPr>
          <p:cNvPr id="11" name="14 CuadroTexto"/>
          <p:cNvSpPr txBox="1"/>
          <p:nvPr/>
        </p:nvSpPr>
        <p:spPr>
          <a:xfrm>
            <a:off x="7993457" y="643879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solidFill>
                  <a:srgbClr val="E96D0B"/>
                </a:solidFill>
              </a:rPr>
              <a:t>REFERENCIAS NORMATIVAS</a:t>
            </a:r>
            <a:endParaRPr lang="es-ES" sz="1000" b="1" dirty="0">
              <a:solidFill>
                <a:srgbClr val="E96D0B"/>
              </a:solidFill>
            </a:endParaRPr>
          </a:p>
        </p:txBody>
      </p:sp>
      <p:sp>
        <p:nvSpPr>
          <p:cNvPr id="6" name="13 Rectángulo"/>
          <p:cNvSpPr/>
          <p:nvPr/>
        </p:nvSpPr>
        <p:spPr>
          <a:xfrm>
            <a:off x="62112" y="1056514"/>
            <a:ext cx="8394172" cy="52533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3" name="CuadroTexto 6"/>
          <p:cNvSpPr txBox="1"/>
          <p:nvPr/>
        </p:nvSpPr>
        <p:spPr>
          <a:xfrm>
            <a:off x="305724" y="1251991"/>
            <a:ext cx="7687733" cy="2658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dirty="0" smtClean="0">
                <a:hlinkClick r:id="rId4"/>
              </a:rPr>
              <a:t>Lei 39/2015, do 1 de outubro</a:t>
            </a:r>
            <a:r>
              <a:rPr lang="gl-ES" sz="1400" dirty="0" smtClean="0"/>
              <a:t>, do Procedemento </a:t>
            </a:r>
            <a:r>
              <a:rPr lang="gl-ES" sz="1400" dirty="0"/>
              <a:t>A</a:t>
            </a:r>
            <a:r>
              <a:rPr lang="gl-ES" sz="1400" dirty="0" smtClean="0"/>
              <a:t>dministrativo </a:t>
            </a:r>
            <a:r>
              <a:rPr lang="gl-ES" sz="1400" dirty="0"/>
              <a:t>C</a:t>
            </a:r>
            <a:r>
              <a:rPr lang="gl-ES" sz="1400" dirty="0" smtClean="0"/>
              <a:t>omún das Administracións Públicas</a:t>
            </a:r>
          </a:p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dirty="0" smtClean="0">
                <a:hlinkClick r:id="rId5"/>
              </a:rPr>
              <a:t>Lei </a:t>
            </a:r>
            <a:r>
              <a:rPr lang="gl-ES" sz="1400" dirty="0">
                <a:hlinkClick r:id="rId5"/>
              </a:rPr>
              <a:t>40/2015, do 1 de outubro</a:t>
            </a:r>
            <a:r>
              <a:rPr lang="gl-ES" sz="1400" dirty="0"/>
              <a:t>, de Réxime </a:t>
            </a:r>
            <a:r>
              <a:rPr lang="gl-ES" sz="1400" dirty="0" smtClean="0"/>
              <a:t>Xurídico do Sector Público</a:t>
            </a:r>
          </a:p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dirty="0" smtClean="0">
                <a:hlinkClick r:id="rId6"/>
              </a:rPr>
              <a:t>Real Decreto 4/2010, do 8 de xaneiro</a:t>
            </a:r>
            <a:r>
              <a:rPr lang="gl-ES" sz="1400" dirty="0" smtClean="0"/>
              <a:t>, polo que se regula o Esquema Nacional de Interoperabilidade no ámbito da Administración Electrónica.</a:t>
            </a:r>
          </a:p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dirty="0" smtClean="0">
                <a:hlinkClick r:id="rId6"/>
              </a:rPr>
              <a:t>Normas Técnicas de </a:t>
            </a:r>
            <a:r>
              <a:rPr lang="gl-ES" sz="1400" dirty="0" err="1" smtClean="0">
                <a:hlinkClick r:id="rId6"/>
              </a:rPr>
              <a:t>Interoperabilidade</a:t>
            </a:r>
            <a:r>
              <a:rPr lang="pt-BR" sz="1400" dirty="0" smtClean="0"/>
              <a:t> que </a:t>
            </a:r>
            <a:r>
              <a:rPr lang="pt-BR" sz="1400" dirty="0" err="1"/>
              <a:t>desenvolven</a:t>
            </a:r>
            <a:r>
              <a:rPr lang="pt-BR" sz="1400" dirty="0"/>
              <a:t> aspectos concretos da interoperabilidade entre as AA.PP. e cos </a:t>
            </a:r>
            <a:r>
              <a:rPr lang="pt-BR" sz="1400" dirty="0" err="1" smtClean="0"/>
              <a:t>cidadáns</a:t>
            </a:r>
            <a:r>
              <a:rPr lang="pt-BR" sz="1400" dirty="0" smtClean="0"/>
              <a:t>.</a:t>
            </a:r>
            <a:r>
              <a:rPr lang="gl-ES" sz="1400" dirty="0"/>
              <a:t> </a:t>
            </a:r>
          </a:p>
        </p:txBody>
      </p:sp>
      <p:sp>
        <p:nvSpPr>
          <p:cNvPr id="14" name="CuadroTexto 6"/>
          <p:cNvSpPr txBox="1"/>
          <p:nvPr/>
        </p:nvSpPr>
        <p:spPr>
          <a:xfrm>
            <a:off x="347259" y="3916350"/>
            <a:ext cx="8109025" cy="134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6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dirty="0" smtClean="0">
                <a:hlinkClick r:id="rId7"/>
              </a:rPr>
              <a:t>Decreto 198/2010, do 2 de decembro</a:t>
            </a:r>
            <a:r>
              <a:rPr lang="gl-ES" sz="1400" dirty="0" smtClean="0"/>
              <a:t>, polo que se regula o desenvolvemento da Administración electrónica na Xunta de Galicia senta as bases para prestar de forma conxunta </a:t>
            </a:r>
            <a:r>
              <a:rPr lang="gl-ES" sz="1400" dirty="0"/>
              <a:t>de servizos </a:t>
            </a:r>
            <a:r>
              <a:rPr lang="gl-ES" sz="1400" dirty="0" smtClean="0"/>
              <a:t>electrónicos</a:t>
            </a:r>
          </a:p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6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dirty="0" smtClean="0">
                <a:hlinkClick r:id="rId7"/>
              </a:rPr>
              <a:t>Convenio de colaboración entre a AGE e a Xunta de Galicia</a:t>
            </a:r>
            <a:r>
              <a:rPr lang="gl-ES" sz="1400" dirty="0" smtClean="0"/>
              <a:t> </a:t>
            </a:r>
            <a:r>
              <a:rPr lang="gl-ES" sz="1400" dirty="0"/>
              <a:t>para a prestación mutua de solucións básicas de Administración </a:t>
            </a:r>
            <a:r>
              <a:rPr lang="gl-ES" sz="1400" dirty="0" smtClean="0"/>
              <a:t>Electrónica</a:t>
            </a:r>
          </a:p>
        </p:txBody>
      </p:sp>
    </p:spTree>
    <p:extLst>
      <p:ext uri="{BB962C8B-B14F-4D97-AF65-F5344CB8AC3E}">
        <p14:creationId xmlns:p14="http://schemas.microsoft.com/office/powerpoint/2010/main" val="30704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o"/>
          <p:cNvGrpSpPr/>
          <p:nvPr/>
        </p:nvGrpSpPr>
        <p:grpSpPr>
          <a:xfrm>
            <a:off x="2038003" y="3539108"/>
            <a:ext cx="5243187" cy="2808312"/>
            <a:chOff x="1746700" y="3352067"/>
            <a:chExt cx="5632603" cy="3016888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700" y="3352067"/>
              <a:ext cx="5632603" cy="3016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0" name="9 Rectángulo"/>
            <p:cNvSpPr/>
            <p:nvPr/>
          </p:nvSpPr>
          <p:spPr>
            <a:xfrm>
              <a:off x="5364088" y="4386032"/>
              <a:ext cx="504056" cy="2082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 dirty="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Funcionalidades de pasaXe!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395289" y="1196752"/>
            <a:ext cx="8497192" cy="22185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gl-ES" sz="1400" dirty="0" smtClean="0"/>
              <a:t>Na pantalla de inicio pódese: </a:t>
            </a:r>
          </a:p>
          <a:p>
            <a:pPr marL="266700" lvl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</a:pPr>
            <a:r>
              <a:rPr lang="gl-ES" sz="1400" dirty="0"/>
              <a:t>Consultar os datos por </a:t>
            </a:r>
            <a:r>
              <a:rPr lang="gl-ES" sz="1400" b="1" dirty="0">
                <a:solidFill>
                  <a:srgbClr val="BF5908"/>
                </a:solidFill>
              </a:rPr>
              <a:t>Servizo</a:t>
            </a:r>
            <a:r>
              <a:rPr lang="gl-ES" sz="1400" dirty="0"/>
              <a:t> premendo a ligazón </a:t>
            </a:r>
            <a:r>
              <a:rPr lang="gl-ES" sz="1400" b="1" dirty="0" smtClean="0">
                <a:solidFill>
                  <a:srgbClr val="BF5908"/>
                </a:solidFill>
              </a:rPr>
              <a:t>Por servizos</a:t>
            </a:r>
            <a:r>
              <a:rPr lang="gl-ES" sz="1400" dirty="0" smtClean="0"/>
              <a:t> </a:t>
            </a:r>
            <a:r>
              <a:rPr lang="gl-ES" sz="1400" dirty="0"/>
              <a:t>no menú </a:t>
            </a:r>
            <a:r>
              <a:rPr lang="gl-ES" sz="1400" b="1" dirty="0" smtClean="0">
                <a:solidFill>
                  <a:srgbClr val="BF5908"/>
                </a:solidFill>
              </a:rPr>
              <a:t>Consultar</a:t>
            </a:r>
            <a:r>
              <a:rPr lang="gl-ES" sz="1400" dirty="0" smtClean="0"/>
              <a:t>. </a:t>
            </a:r>
            <a:endParaRPr lang="gl-ES" sz="1400" dirty="0"/>
          </a:p>
          <a:p>
            <a:pPr marL="266700" lvl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</a:pPr>
            <a:r>
              <a:rPr lang="gl-ES" sz="1400" dirty="0"/>
              <a:t>Consultar os datos por </a:t>
            </a:r>
            <a:r>
              <a:rPr lang="gl-ES" sz="1400" b="1" dirty="0">
                <a:solidFill>
                  <a:srgbClr val="BF5908"/>
                </a:solidFill>
              </a:rPr>
              <a:t>Procedemento</a:t>
            </a:r>
            <a:r>
              <a:rPr lang="gl-ES" sz="1400" dirty="0"/>
              <a:t> premendo a ligazón </a:t>
            </a:r>
            <a:r>
              <a:rPr lang="gl-ES" sz="1400" b="1" dirty="0" smtClean="0">
                <a:solidFill>
                  <a:srgbClr val="BF5908"/>
                </a:solidFill>
              </a:rPr>
              <a:t>Por procedemento</a:t>
            </a:r>
            <a:r>
              <a:rPr lang="gl-ES" sz="1400" dirty="0" smtClean="0"/>
              <a:t> </a:t>
            </a:r>
            <a:r>
              <a:rPr lang="gl-ES" sz="1400" dirty="0"/>
              <a:t>no menú </a:t>
            </a:r>
            <a:r>
              <a:rPr lang="gl-ES" sz="1400" b="1" dirty="0" smtClean="0">
                <a:solidFill>
                  <a:srgbClr val="BF5908"/>
                </a:solidFill>
              </a:rPr>
              <a:t>Consultar</a:t>
            </a:r>
            <a:r>
              <a:rPr lang="gl-ES" sz="1400" dirty="0" smtClean="0"/>
              <a:t>.</a:t>
            </a:r>
            <a:endParaRPr lang="gl-ES" sz="1400" dirty="0"/>
          </a:p>
          <a:p>
            <a:pPr marL="266700" lvl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</a:pPr>
            <a:r>
              <a:rPr lang="gl-ES" sz="1400" dirty="0"/>
              <a:t>Consultar as Peticións realizadas premendo a ligazón </a:t>
            </a:r>
            <a:r>
              <a:rPr lang="gl-ES" sz="1400" b="1" dirty="0" smtClean="0">
                <a:solidFill>
                  <a:srgbClr val="BF5908"/>
                </a:solidFill>
              </a:rPr>
              <a:t>As </a:t>
            </a:r>
            <a:r>
              <a:rPr lang="gl-ES" sz="1400" b="1" dirty="0">
                <a:solidFill>
                  <a:srgbClr val="BF5908"/>
                </a:solidFill>
              </a:rPr>
              <a:t>miñas </a:t>
            </a:r>
            <a:r>
              <a:rPr lang="gl-ES" sz="1400" b="1" dirty="0" smtClean="0">
                <a:solidFill>
                  <a:srgbClr val="BF5908"/>
                </a:solidFill>
              </a:rPr>
              <a:t>peticións</a:t>
            </a:r>
            <a:r>
              <a:rPr lang="gl-ES" sz="1400" dirty="0" smtClean="0"/>
              <a:t> </a:t>
            </a:r>
            <a:r>
              <a:rPr lang="gl-ES" sz="1400" dirty="0"/>
              <a:t>do menú.</a:t>
            </a:r>
          </a:p>
          <a:p>
            <a:pPr marL="266700" lvl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</a:pPr>
            <a:r>
              <a:rPr lang="gl-ES" sz="1400" dirty="0"/>
              <a:t>Consultar os Lotes creados premendo a ligazón </a:t>
            </a:r>
            <a:r>
              <a:rPr lang="gl-ES" sz="1400" b="1" dirty="0" smtClean="0">
                <a:solidFill>
                  <a:srgbClr val="BF5908"/>
                </a:solidFill>
              </a:rPr>
              <a:t>Lotes</a:t>
            </a:r>
            <a:r>
              <a:rPr lang="gl-ES" sz="1400" dirty="0" smtClean="0"/>
              <a:t> </a:t>
            </a:r>
            <a:r>
              <a:rPr lang="gl-ES" sz="1400" dirty="0"/>
              <a:t>do menú. </a:t>
            </a:r>
          </a:p>
          <a:p>
            <a:pPr marL="266700" lvl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</a:pPr>
            <a:r>
              <a:rPr lang="gl-ES" sz="1400" dirty="0"/>
              <a:t>Consultar as Exportacións realizadas premendo a ligazón </a:t>
            </a:r>
            <a:r>
              <a:rPr lang="gl-ES" sz="1400" b="1" dirty="0" smtClean="0">
                <a:solidFill>
                  <a:srgbClr val="BF5908"/>
                </a:solidFill>
              </a:rPr>
              <a:t>Exportacións</a:t>
            </a:r>
            <a:r>
              <a:rPr lang="gl-ES" sz="1400" dirty="0" smtClean="0"/>
              <a:t> </a:t>
            </a:r>
            <a:r>
              <a:rPr lang="gl-ES" sz="1400" dirty="0"/>
              <a:t>do menú.</a:t>
            </a:r>
          </a:p>
          <a:p>
            <a:pPr marL="266700" lvl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</a:pPr>
            <a:r>
              <a:rPr lang="gl-ES" sz="1400" dirty="0"/>
              <a:t>Xustificar as consultas realizadas que estean a ser revisadas nun </a:t>
            </a:r>
            <a:r>
              <a:rPr lang="gl-ES" sz="1400" b="1" dirty="0">
                <a:solidFill>
                  <a:srgbClr val="BF5908"/>
                </a:solidFill>
              </a:rPr>
              <a:t>Proceso de Auditoría</a:t>
            </a:r>
          </a:p>
          <a:p>
            <a:pPr marL="266700" lvl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>
                <a:srgbClr val="00B0F0"/>
              </a:buClr>
            </a:pPr>
            <a:r>
              <a:rPr lang="gl-ES" sz="1400" dirty="0"/>
              <a:t>Saír do portal premendo en </a:t>
            </a:r>
            <a:r>
              <a:rPr lang="gl-ES" sz="1400" b="1" dirty="0" smtClean="0">
                <a:solidFill>
                  <a:srgbClr val="BF5908"/>
                </a:solidFill>
              </a:rPr>
              <a:t>Saír</a:t>
            </a:r>
            <a:r>
              <a:rPr lang="gl-ES" sz="1400" dirty="0" smtClean="0"/>
              <a:t>.</a:t>
            </a:r>
            <a:endParaRPr lang="gl-ES" sz="1400" dirty="0"/>
          </a:p>
        </p:txBody>
      </p:sp>
      <p:sp>
        <p:nvSpPr>
          <p:cNvPr id="12" name="11 Elipse"/>
          <p:cNvSpPr/>
          <p:nvPr/>
        </p:nvSpPr>
        <p:spPr>
          <a:xfrm>
            <a:off x="555541" y="153985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18" name="17 Rectángulo"/>
          <p:cNvSpPr/>
          <p:nvPr/>
        </p:nvSpPr>
        <p:spPr>
          <a:xfrm>
            <a:off x="2809576" y="4208323"/>
            <a:ext cx="862116" cy="216000"/>
          </a:xfrm>
          <a:prstGeom prst="rect">
            <a:avLst/>
          </a:prstGeom>
          <a:noFill/>
          <a:ln w="22225">
            <a:solidFill>
              <a:srgbClr val="BF5908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9" name="18 Rectángulo"/>
          <p:cNvSpPr/>
          <p:nvPr/>
        </p:nvSpPr>
        <p:spPr>
          <a:xfrm>
            <a:off x="2366763" y="4744290"/>
            <a:ext cx="540000" cy="216000"/>
          </a:xfrm>
          <a:prstGeom prst="rect">
            <a:avLst/>
          </a:prstGeom>
          <a:noFill/>
          <a:ln w="22225">
            <a:solidFill>
              <a:srgbClr val="BF5908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0" name="19 Rectángulo"/>
          <p:cNvSpPr/>
          <p:nvPr/>
        </p:nvSpPr>
        <p:spPr>
          <a:xfrm>
            <a:off x="3040158" y="4491387"/>
            <a:ext cx="793656" cy="216000"/>
          </a:xfrm>
          <a:prstGeom prst="rect">
            <a:avLst/>
          </a:prstGeom>
          <a:noFill/>
          <a:ln w="22225">
            <a:solidFill>
              <a:srgbClr val="BF5908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1" name="20 Rectángulo"/>
          <p:cNvSpPr/>
          <p:nvPr/>
        </p:nvSpPr>
        <p:spPr>
          <a:xfrm>
            <a:off x="3977878" y="4500849"/>
            <a:ext cx="432000" cy="216000"/>
          </a:xfrm>
          <a:prstGeom prst="rect">
            <a:avLst/>
          </a:prstGeom>
          <a:noFill/>
          <a:ln w="22225">
            <a:solidFill>
              <a:srgbClr val="BF5908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2" name="21 Rectángulo"/>
          <p:cNvSpPr/>
          <p:nvPr/>
        </p:nvSpPr>
        <p:spPr>
          <a:xfrm>
            <a:off x="4528277" y="4498934"/>
            <a:ext cx="619787" cy="226210"/>
          </a:xfrm>
          <a:prstGeom prst="rect">
            <a:avLst/>
          </a:prstGeom>
          <a:noFill/>
          <a:ln w="22225">
            <a:solidFill>
              <a:srgbClr val="BF5908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8" name="27 Rectángulo"/>
          <p:cNvSpPr/>
          <p:nvPr/>
        </p:nvSpPr>
        <p:spPr>
          <a:xfrm>
            <a:off x="6804319" y="4244005"/>
            <a:ext cx="432000" cy="216000"/>
          </a:xfrm>
          <a:prstGeom prst="rect">
            <a:avLst/>
          </a:prstGeom>
          <a:noFill/>
          <a:ln w="22225">
            <a:solidFill>
              <a:srgbClr val="BF5908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30" name="29 Rectángulo"/>
          <p:cNvSpPr/>
          <p:nvPr/>
        </p:nvSpPr>
        <p:spPr>
          <a:xfrm>
            <a:off x="3112166" y="4758803"/>
            <a:ext cx="793656" cy="216000"/>
          </a:xfrm>
          <a:prstGeom prst="rect">
            <a:avLst/>
          </a:prstGeom>
          <a:noFill/>
          <a:ln w="22225">
            <a:solidFill>
              <a:srgbClr val="BF5908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33" name="32 Elipse"/>
          <p:cNvSpPr/>
          <p:nvPr/>
        </p:nvSpPr>
        <p:spPr>
          <a:xfrm>
            <a:off x="549077" y="180655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4" name="33 Elipse"/>
          <p:cNvSpPr/>
          <p:nvPr/>
        </p:nvSpPr>
        <p:spPr>
          <a:xfrm>
            <a:off x="539552" y="208734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5" name="34 Elipse"/>
          <p:cNvSpPr/>
          <p:nvPr/>
        </p:nvSpPr>
        <p:spPr>
          <a:xfrm>
            <a:off x="539552" y="234888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36" name="35 Elipse"/>
          <p:cNvSpPr/>
          <p:nvPr/>
        </p:nvSpPr>
        <p:spPr>
          <a:xfrm>
            <a:off x="539552" y="259347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  <p:sp>
        <p:nvSpPr>
          <p:cNvPr id="37" name="36 Elipse"/>
          <p:cNvSpPr/>
          <p:nvPr/>
        </p:nvSpPr>
        <p:spPr>
          <a:xfrm>
            <a:off x="549076" y="287198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6</a:t>
            </a:r>
            <a:endParaRPr lang="gl-ES" sz="1200" b="1" dirty="0"/>
          </a:p>
        </p:txBody>
      </p:sp>
      <p:sp>
        <p:nvSpPr>
          <p:cNvPr id="38" name="37 Elipse"/>
          <p:cNvSpPr/>
          <p:nvPr/>
        </p:nvSpPr>
        <p:spPr>
          <a:xfrm>
            <a:off x="539552" y="314096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7</a:t>
            </a:r>
            <a:endParaRPr lang="gl-ES" sz="1200" b="1" dirty="0"/>
          </a:p>
        </p:txBody>
      </p:sp>
      <p:sp>
        <p:nvSpPr>
          <p:cNvPr id="39" name="38 Elipse"/>
          <p:cNvSpPr/>
          <p:nvPr/>
        </p:nvSpPr>
        <p:spPr>
          <a:xfrm>
            <a:off x="2277269" y="463620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40" name="39 Elipse"/>
          <p:cNvSpPr/>
          <p:nvPr/>
        </p:nvSpPr>
        <p:spPr>
          <a:xfrm>
            <a:off x="3029518" y="472413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41" name="40 Elipse"/>
          <p:cNvSpPr/>
          <p:nvPr/>
        </p:nvSpPr>
        <p:spPr>
          <a:xfrm>
            <a:off x="2957094" y="445620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42" name="41 Elipse"/>
          <p:cNvSpPr/>
          <p:nvPr/>
        </p:nvSpPr>
        <p:spPr>
          <a:xfrm>
            <a:off x="2677512" y="417050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6</a:t>
            </a:r>
            <a:endParaRPr lang="gl-ES" sz="1200" b="1" dirty="0"/>
          </a:p>
        </p:txBody>
      </p:sp>
      <p:sp>
        <p:nvSpPr>
          <p:cNvPr id="43" name="42 Elipse"/>
          <p:cNvSpPr/>
          <p:nvPr/>
        </p:nvSpPr>
        <p:spPr>
          <a:xfrm>
            <a:off x="3905822" y="439876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44" name="43 Elipse"/>
          <p:cNvSpPr/>
          <p:nvPr/>
        </p:nvSpPr>
        <p:spPr>
          <a:xfrm>
            <a:off x="4445213" y="459938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  <p:sp>
        <p:nvSpPr>
          <p:cNvPr id="45" name="44 Elipse"/>
          <p:cNvSpPr/>
          <p:nvPr/>
        </p:nvSpPr>
        <p:spPr>
          <a:xfrm>
            <a:off x="6721254" y="435200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80849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Tipos de peticións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95289" y="1557139"/>
            <a:ext cx="8366714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spcAft>
                <a:spcPts val="600"/>
              </a:spcAft>
            </a:pPr>
            <a:r>
              <a:rPr lang="gl-ES" sz="1400" dirty="0" smtClean="0">
                <a:cs typeface="Arial" pitchFamily="34" charset="0"/>
              </a:rPr>
              <a:t>Unha vez dentro da consulta</a:t>
            </a:r>
            <a:r>
              <a:rPr lang="gl-ES" sz="1400" b="1" dirty="0" smtClean="0">
                <a:cs typeface="Arial" pitchFamily="34" charset="0"/>
              </a:rPr>
              <a:t> </a:t>
            </a:r>
            <a:r>
              <a:rPr lang="gl-ES" sz="1400" dirty="0" smtClean="0">
                <a:cs typeface="Arial" pitchFamily="34" charset="0"/>
              </a:rPr>
              <a:t>de</a:t>
            </a:r>
            <a:r>
              <a:rPr lang="gl-ES" sz="1400" b="1" dirty="0" smtClean="0">
                <a:cs typeface="Arial" pitchFamily="34" charset="0"/>
              </a:rPr>
              <a:t>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Servizos</a:t>
            </a:r>
            <a:r>
              <a:rPr lang="gl-ES" sz="1400" dirty="0" smtClean="0">
                <a:solidFill>
                  <a:srgbClr val="BF5908"/>
                </a:solidFill>
                <a:cs typeface="Arial" pitchFamily="34" charset="0"/>
              </a:rPr>
              <a:t>, </a:t>
            </a:r>
            <a:r>
              <a:rPr lang="gl-ES" sz="1400" dirty="0" smtClean="0">
                <a:cs typeface="Arial" pitchFamily="34" charset="0"/>
              </a:rPr>
              <a:t>na sección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Por servizo </a:t>
            </a:r>
            <a:r>
              <a:rPr lang="gl-ES" sz="1400" dirty="0" smtClean="0">
                <a:cs typeface="Arial" pitchFamily="34" charset="0"/>
              </a:rPr>
              <a:t>accédese </a:t>
            </a:r>
            <a:r>
              <a:rPr lang="gl-ES" sz="1400" dirty="0">
                <a:cs typeface="Arial" pitchFamily="34" charset="0"/>
              </a:rPr>
              <a:t>á</a:t>
            </a:r>
            <a:r>
              <a:rPr lang="gl-ES" sz="1400" dirty="0" smtClean="0">
                <a:cs typeface="Arial" pitchFamily="34" charset="0"/>
              </a:rPr>
              <a:t> listaxe de servizos publicados no portal. Esta listaxe pódese filtrar por nome do servizo e por organismo</a:t>
            </a:r>
          </a:p>
          <a:p>
            <a:pPr algn="just">
              <a:lnSpc>
                <a:spcPts val="1800"/>
              </a:lnSpc>
              <a:spcAft>
                <a:spcPts val="600"/>
              </a:spcAft>
            </a:pPr>
            <a:r>
              <a:rPr lang="gl-ES" sz="1400" dirty="0" smtClean="0">
                <a:cs typeface="Arial" pitchFamily="34" charset="0"/>
              </a:rPr>
              <a:t> Ademais, por cada un dos servizos permitirase:</a:t>
            </a:r>
          </a:p>
          <a:p>
            <a:pPr lvl="1" algn="just">
              <a:lnSpc>
                <a:spcPts val="1900"/>
              </a:lnSpc>
            </a:pPr>
            <a:r>
              <a:rPr lang="gl-ES" sz="1400" dirty="0" smtClean="0">
                <a:cs typeface="Arial" pitchFamily="34" charset="0"/>
              </a:rPr>
              <a:t>Realizar unha petición por pantalla ao servizo</a:t>
            </a:r>
          </a:p>
          <a:p>
            <a:pPr lvl="1" algn="just">
              <a:lnSpc>
                <a:spcPts val="1900"/>
              </a:lnSpc>
            </a:pPr>
            <a:r>
              <a:rPr lang="gl-ES" sz="1400" dirty="0" smtClean="0">
                <a:cs typeface="Arial" pitchFamily="34" charset="0"/>
              </a:rPr>
              <a:t>Realizar unha petición por ficheiro ao servizo</a:t>
            </a:r>
          </a:p>
          <a:p>
            <a:pPr lvl="1" algn="just">
              <a:lnSpc>
                <a:spcPts val="1900"/>
              </a:lnSpc>
            </a:pPr>
            <a:r>
              <a:rPr lang="gl-ES" sz="1400" dirty="0" smtClean="0">
                <a:cs typeface="Arial" pitchFamily="34" charset="0"/>
              </a:rPr>
              <a:t>Consultar o detalle do servizo</a:t>
            </a:r>
          </a:p>
          <a:p>
            <a:pPr>
              <a:spcAft>
                <a:spcPts val="600"/>
              </a:spcAft>
            </a:pPr>
            <a:endParaRPr lang="gl-ES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95289" y="1177007"/>
            <a:ext cx="8497192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gl-ES" sz="1400" dirty="0" smtClean="0">
                <a:latin typeface="+mj-lt"/>
                <a:cs typeface="Arial" panose="020B0604020202020204" pitchFamily="34" charset="0"/>
              </a:rPr>
              <a:t>A continuación, menciónanse as opcións máis importantes do sistema:</a:t>
            </a: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62060" y="3196893"/>
            <a:ext cx="5343887" cy="303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3 Rectángulo redondeado"/>
          <p:cNvSpPr/>
          <p:nvPr/>
        </p:nvSpPr>
        <p:spPr>
          <a:xfrm>
            <a:off x="2331375" y="4950419"/>
            <a:ext cx="4905541" cy="638721"/>
          </a:xfrm>
          <a:prstGeom prst="roundRect">
            <a:avLst>
              <a:gd name="adj" fmla="val 10702"/>
            </a:avLst>
          </a:prstGeom>
          <a:noFill/>
          <a:ln w="19050">
            <a:solidFill>
              <a:srgbClr val="BF5908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7" name="16 Rectángulo redondeado"/>
          <p:cNvSpPr/>
          <p:nvPr/>
        </p:nvSpPr>
        <p:spPr>
          <a:xfrm>
            <a:off x="6377483" y="5985193"/>
            <a:ext cx="246791" cy="252119"/>
          </a:xfrm>
          <a:prstGeom prst="roundRect">
            <a:avLst/>
          </a:prstGeom>
          <a:noFill/>
          <a:ln w="19050">
            <a:solidFill>
              <a:srgbClr val="BF5908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0" name="19 Rectángulo redondeado"/>
          <p:cNvSpPr/>
          <p:nvPr/>
        </p:nvSpPr>
        <p:spPr>
          <a:xfrm>
            <a:off x="6647513" y="5985193"/>
            <a:ext cx="246791" cy="252119"/>
          </a:xfrm>
          <a:prstGeom prst="roundRect">
            <a:avLst/>
          </a:prstGeom>
          <a:noFill/>
          <a:ln w="19050">
            <a:solidFill>
              <a:srgbClr val="BF5908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3" name="22 Rectángulo redondeado"/>
          <p:cNvSpPr/>
          <p:nvPr/>
        </p:nvSpPr>
        <p:spPr>
          <a:xfrm>
            <a:off x="6917543" y="5985193"/>
            <a:ext cx="246791" cy="252119"/>
          </a:xfrm>
          <a:prstGeom prst="roundRect">
            <a:avLst/>
          </a:prstGeom>
          <a:noFill/>
          <a:ln w="19050">
            <a:solidFill>
              <a:srgbClr val="BF5908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6" name="25 Elipse"/>
          <p:cNvSpPr/>
          <p:nvPr/>
        </p:nvSpPr>
        <p:spPr>
          <a:xfrm>
            <a:off x="5594970" y="185434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7" name="26 Elipse"/>
          <p:cNvSpPr/>
          <p:nvPr/>
        </p:nvSpPr>
        <p:spPr>
          <a:xfrm>
            <a:off x="733465" y="245725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28" name="27 Elipse"/>
          <p:cNvSpPr/>
          <p:nvPr/>
        </p:nvSpPr>
        <p:spPr>
          <a:xfrm>
            <a:off x="733465" y="270926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29" name="28 Elipse"/>
          <p:cNvSpPr/>
          <p:nvPr/>
        </p:nvSpPr>
        <p:spPr>
          <a:xfrm>
            <a:off x="723940" y="294014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30" name="29 Elipse"/>
          <p:cNvSpPr/>
          <p:nvPr/>
        </p:nvSpPr>
        <p:spPr>
          <a:xfrm>
            <a:off x="2245633" y="4907093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1" name="30 Elipse"/>
          <p:cNvSpPr/>
          <p:nvPr/>
        </p:nvSpPr>
        <p:spPr>
          <a:xfrm>
            <a:off x="6278081" y="591520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2" name="31 Elipse"/>
          <p:cNvSpPr/>
          <p:nvPr/>
        </p:nvSpPr>
        <p:spPr>
          <a:xfrm>
            <a:off x="6566113" y="587918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3" name="32 Elipse"/>
          <p:cNvSpPr/>
          <p:nvPr/>
        </p:nvSpPr>
        <p:spPr>
          <a:xfrm>
            <a:off x="7070169" y="591520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11148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39 Rectángulo redondeado"/>
          <p:cNvSpPr/>
          <p:nvPr/>
        </p:nvSpPr>
        <p:spPr>
          <a:xfrm>
            <a:off x="240633" y="1484784"/>
            <a:ext cx="3203847" cy="3555395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Poderanse realizar dous tipos de peticións:</a:t>
            </a:r>
          </a:p>
          <a:p>
            <a:pPr marL="285750" indent="-285750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Petición por pantalla: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o/a usuario/a solicita información dun cidadán e obterá unha única resposta logo da consulta.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Petición por ficheiro: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a través dunha folla de cálculo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o/a usuario/a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realiza múltiples peticións simples, e obterá unha resposta por cada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cidadán/á consultado/a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(poderá obter nunha folla de cálculo o resultado total).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Tipos de peticións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7905" y="3030644"/>
            <a:ext cx="2736095" cy="205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lvazquco\Desktop\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51541"/>
            <a:ext cx="2735716" cy="208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7904" y="1742314"/>
            <a:ext cx="5228995" cy="581769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31 Rectángulo redondeado"/>
          <p:cNvSpPr/>
          <p:nvPr/>
        </p:nvSpPr>
        <p:spPr>
          <a:xfrm>
            <a:off x="8384323" y="1887160"/>
            <a:ext cx="216000" cy="258043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34" name="33 Rectángulo redondeado"/>
          <p:cNvSpPr/>
          <p:nvPr/>
        </p:nvSpPr>
        <p:spPr>
          <a:xfrm>
            <a:off x="8069288" y="1887160"/>
            <a:ext cx="216000" cy="258043"/>
          </a:xfrm>
          <a:prstGeom prst="roundRect">
            <a:avLst/>
          </a:prstGeom>
          <a:noFill/>
          <a:ln w="19050">
            <a:solidFill>
              <a:srgbClr val="BF590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41" name="40 Elipse"/>
          <p:cNvSpPr/>
          <p:nvPr/>
        </p:nvSpPr>
        <p:spPr>
          <a:xfrm>
            <a:off x="4621897" y="321297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42" name="41 Elipse"/>
          <p:cNvSpPr/>
          <p:nvPr/>
        </p:nvSpPr>
        <p:spPr>
          <a:xfrm>
            <a:off x="8517259" y="209101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43" name="42 Elipse"/>
          <p:cNvSpPr/>
          <p:nvPr/>
        </p:nvSpPr>
        <p:spPr>
          <a:xfrm>
            <a:off x="7986224" y="207404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44" name="43 Elipse"/>
          <p:cNvSpPr/>
          <p:nvPr/>
        </p:nvSpPr>
        <p:spPr>
          <a:xfrm>
            <a:off x="6293830" y="373193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45" name="44 Elipse"/>
          <p:cNvSpPr/>
          <p:nvPr/>
        </p:nvSpPr>
        <p:spPr>
          <a:xfrm>
            <a:off x="395536" y="2204864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46" name="45 Elipse"/>
          <p:cNvSpPr/>
          <p:nvPr/>
        </p:nvSpPr>
        <p:spPr>
          <a:xfrm>
            <a:off x="394783" y="317699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pic>
        <p:nvPicPr>
          <p:cNvPr id="48" name="47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42482" y="2479392"/>
            <a:ext cx="634510" cy="355605"/>
          </a:xfrm>
          <a:prstGeom prst="rect">
            <a:avLst/>
          </a:prstGeom>
        </p:spPr>
      </p:pic>
      <p:pic>
        <p:nvPicPr>
          <p:cNvPr id="49" name="48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18624" y="2501894"/>
            <a:ext cx="634510" cy="35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79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Peticións por ficheiro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8" name="Picture 4" descr="C:\Users\lvazquco\Desktop\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630" y="4171513"/>
            <a:ext cx="4500680" cy="143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2425" y="1460671"/>
            <a:ext cx="3910015" cy="248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 redondeado"/>
          <p:cNvSpPr/>
          <p:nvPr/>
        </p:nvSpPr>
        <p:spPr>
          <a:xfrm>
            <a:off x="186190" y="1412776"/>
            <a:ext cx="3757389" cy="3719747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Ao premer na ligazón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Petición por ficheiro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móstrase unha ventá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desde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a que comezar o proceso de envío da petición por ficheiro: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Descargar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a folla de cálculo modelo en formato .</a:t>
            </a:r>
            <a:r>
              <a:rPr lang="gl-ES" sz="1400" dirty="0" err="1">
                <a:solidFill>
                  <a:schemeClr val="tx1"/>
                </a:solidFill>
                <a:cs typeface="Arial" pitchFamily="34" charset="0"/>
              </a:rPr>
              <a:t>xls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(Excel). 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Descargar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a folla de cálculo modelo en formato .</a:t>
            </a:r>
            <a:r>
              <a:rPr lang="gl-ES" sz="1400" dirty="0" err="1">
                <a:solidFill>
                  <a:schemeClr val="tx1"/>
                </a:solidFill>
                <a:cs typeface="Arial" pitchFamily="34" charset="0"/>
              </a:rPr>
              <a:t>ods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(</a:t>
            </a:r>
            <a:r>
              <a:rPr lang="gl-ES" sz="1400" dirty="0" err="1">
                <a:solidFill>
                  <a:schemeClr val="tx1"/>
                </a:solidFill>
                <a:cs typeface="Arial" pitchFamily="34" charset="0"/>
              </a:rPr>
              <a:t>OpenOffice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). 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Cubrir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a folla de cálculo cos datos das peticións.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Premer en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Examinar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para cargar a folla de cálculo cuberta.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Introducirlle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un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título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ao lote que se vai crear.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Premer no botón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Enviar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para realizar a petición. </a:t>
            </a:r>
          </a:p>
        </p:txBody>
      </p:sp>
      <p:sp>
        <p:nvSpPr>
          <p:cNvPr id="16" name="15 Rectángulo redondeado"/>
          <p:cNvSpPr/>
          <p:nvPr/>
        </p:nvSpPr>
        <p:spPr>
          <a:xfrm>
            <a:off x="5562048" y="2376039"/>
            <a:ext cx="477272" cy="157507"/>
          </a:xfrm>
          <a:prstGeom prst="roundRect">
            <a:avLst/>
          </a:prstGeom>
          <a:noFill/>
          <a:ln w="19050">
            <a:solidFill>
              <a:srgbClr val="BF5908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sp>
        <p:nvSpPr>
          <p:cNvPr id="18" name="17 Rectángulo redondeado"/>
          <p:cNvSpPr/>
          <p:nvPr/>
        </p:nvSpPr>
        <p:spPr>
          <a:xfrm>
            <a:off x="6988625" y="3457917"/>
            <a:ext cx="328732" cy="187108"/>
          </a:xfrm>
          <a:prstGeom prst="roundRect">
            <a:avLst/>
          </a:prstGeom>
          <a:noFill/>
          <a:ln w="19050">
            <a:solidFill>
              <a:srgbClr val="BF5908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sp>
        <p:nvSpPr>
          <p:cNvPr id="21" name="55 Rectángulo"/>
          <p:cNvSpPr/>
          <p:nvPr/>
        </p:nvSpPr>
        <p:spPr>
          <a:xfrm rot="20161116">
            <a:off x="5805129" y="4750709"/>
            <a:ext cx="1497240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BF5908"/>
            </a:solidFill>
          </a:ln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gl-E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5908"/>
                </a:solidFill>
                <a:effectLst/>
                <a:uLnTx/>
                <a:uFillTx/>
              </a:rPr>
              <a:t>ILUSTRATIVO</a:t>
            </a:r>
            <a:endParaRPr kumimoji="0" lang="gl-ES" sz="1200" b="0" i="0" u="none" strike="noStrike" kern="0" cap="none" spc="0" normalizeH="0" baseline="0" noProof="0" dirty="0">
              <a:ln>
                <a:noFill/>
              </a:ln>
              <a:solidFill>
                <a:srgbClr val="BF5908"/>
              </a:solidFill>
              <a:effectLst/>
              <a:uLnTx/>
              <a:uFillTx/>
            </a:endParaRPr>
          </a:p>
        </p:txBody>
      </p:sp>
      <p:sp>
        <p:nvSpPr>
          <p:cNvPr id="24" name="23 Rectángulo redondeado"/>
          <p:cNvSpPr/>
          <p:nvPr/>
        </p:nvSpPr>
        <p:spPr>
          <a:xfrm>
            <a:off x="5517694" y="2852591"/>
            <a:ext cx="2117558" cy="18002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sp>
        <p:nvSpPr>
          <p:cNvPr id="27" name="26 Rectángulo redondeado"/>
          <p:cNvSpPr/>
          <p:nvPr/>
        </p:nvSpPr>
        <p:spPr>
          <a:xfrm>
            <a:off x="4092453" y="5733256"/>
            <a:ext cx="4872035" cy="537683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t" anchorCtr="0">
            <a:spAutoFit/>
          </a:bodyPr>
          <a:lstStyle/>
          <a:p>
            <a:pPr algn="just"/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Nota: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o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tempo de obtención das respostas pode variar segundo o número de peticións incluídas na folla de cálculo.</a:t>
            </a:r>
          </a:p>
        </p:txBody>
      </p:sp>
      <p:sp>
        <p:nvSpPr>
          <p:cNvPr id="30" name="29 Elipse"/>
          <p:cNvSpPr/>
          <p:nvPr/>
        </p:nvSpPr>
        <p:spPr>
          <a:xfrm>
            <a:off x="373425" y="224088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1" name="30 Elipse"/>
          <p:cNvSpPr/>
          <p:nvPr/>
        </p:nvSpPr>
        <p:spPr>
          <a:xfrm>
            <a:off x="366961" y="270892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2" name="31 Elipse"/>
          <p:cNvSpPr/>
          <p:nvPr/>
        </p:nvSpPr>
        <p:spPr>
          <a:xfrm>
            <a:off x="357436" y="317699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3" name="32 Elipse"/>
          <p:cNvSpPr/>
          <p:nvPr/>
        </p:nvSpPr>
        <p:spPr>
          <a:xfrm>
            <a:off x="357436" y="368104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34" name="33 Elipse"/>
          <p:cNvSpPr/>
          <p:nvPr/>
        </p:nvSpPr>
        <p:spPr>
          <a:xfrm>
            <a:off x="357436" y="414908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  <p:sp>
        <p:nvSpPr>
          <p:cNvPr id="35" name="34 Elipse"/>
          <p:cNvSpPr/>
          <p:nvPr/>
        </p:nvSpPr>
        <p:spPr>
          <a:xfrm>
            <a:off x="366960" y="461715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6</a:t>
            </a:r>
            <a:endParaRPr lang="gl-ES" sz="1200" b="1" dirty="0"/>
          </a:p>
        </p:txBody>
      </p:sp>
      <p:sp>
        <p:nvSpPr>
          <p:cNvPr id="37" name="36 Elipse"/>
          <p:cNvSpPr/>
          <p:nvPr/>
        </p:nvSpPr>
        <p:spPr>
          <a:xfrm>
            <a:off x="6181210" y="328898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8" name="37 Elipse"/>
          <p:cNvSpPr/>
          <p:nvPr/>
        </p:nvSpPr>
        <p:spPr>
          <a:xfrm>
            <a:off x="6748005" y="326029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9" name="38 Elipse"/>
          <p:cNvSpPr/>
          <p:nvPr/>
        </p:nvSpPr>
        <p:spPr>
          <a:xfrm>
            <a:off x="6856466" y="353138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6</a:t>
            </a:r>
            <a:endParaRPr lang="gl-ES" sz="1200" b="1" dirty="0"/>
          </a:p>
        </p:txBody>
      </p:sp>
      <p:sp>
        <p:nvSpPr>
          <p:cNvPr id="40" name="39 Elipse"/>
          <p:cNvSpPr/>
          <p:nvPr/>
        </p:nvSpPr>
        <p:spPr>
          <a:xfrm>
            <a:off x="5517694" y="295400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  <p:sp>
        <p:nvSpPr>
          <p:cNvPr id="41" name="40 Elipse"/>
          <p:cNvSpPr/>
          <p:nvPr/>
        </p:nvSpPr>
        <p:spPr>
          <a:xfrm>
            <a:off x="6001104" y="246126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42" name="41 Elipse"/>
          <p:cNvSpPr/>
          <p:nvPr/>
        </p:nvSpPr>
        <p:spPr>
          <a:xfrm>
            <a:off x="4051510" y="4081513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Consultar o detalle do servizo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5194" y="1556792"/>
            <a:ext cx="5083270" cy="56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09580" y="2654450"/>
            <a:ext cx="4189823" cy="368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8 Grupo"/>
          <p:cNvGrpSpPr/>
          <p:nvPr/>
        </p:nvGrpSpPr>
        <p:grpSpPr>
          <a:xfrm>
            <a:off x="971600" y="3591019"/>
            <a:ext cx="2664296" cy="1710189"/>
            <a:chOff x="1299832" y="2528900"/>
            <a:chExt cx="3517231" cy="1797845"/>
          </a:xfrm>
        </p:grpSpPr>
        <p:sp>
          <p:nvSpPr>
            <p:cNvPr id="10" name="9 Flecha derecha"/>
            <p:cNvSpPr/>
            <p:nvPr/>
          </p:nvSpPr>
          <p:spPr>
            <a:xfrm rot="10800000">
              <a:off x="3873674" y="3390356"/>
              <a:ext cx="468090" cy="308674"/>
            </a:xfrm>
            <a:prstGeom prst="rightArrow">
              <a:avLst/>
            </a:prstGeom>
            <a:ln w="12700">
              <a:noFill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36000" bIns="36000" rtlCol="0" anchor="ctr" anchorCtr="0">
              <a:noAutofit/>
            </a:bodyPr>
            <a:lstStyle/>
            <a:p>
              <a:pPr algn="just">
                <a:lnSpc>
                  <a:spcPts val="1900"/>
                </a:lnSpc>
              </a:pPr>
              <a:endParaRPr lang="gl-ES" sz="1400" dirty="0">
                <a:solidFill>
                  <a:schemeClr val="tx1"/>
                </a:solidFill>
                <a:cs typeface="Arial" pitchFamily="34" charset="0"/>
              </a:endParaRPr>
            </a:p>
          </p:txBody>
        </p:sp>
        <p:sp>
          <p:nvSpPr>
            <p:cNvPr id="11" name="10 Rectángulo redondeado"/>
            <p:cNvSpPr/>
            <p:nvPr/>
          </p:nvSpPr>
          <p:spPr>
            <a:xfrm>
              <a:off x="1299832" y="2528900"/>
              <a:ext cx="3517231" cy="1797845"/>
            </a:xfrm>
            <a:prstGeom prst="roundRect">
              <a:avLst>
                <a:gd name="adj" fmla="val 11421"/>
              </a:avLst>
            </a:prstGeom>
            <a:ln w="12700">
              <a:noFill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36000" bIns="36000" rtlCol="0" anchor="ctr" anchorCtr="0">
              <a:noAutofit/>
            </a:bodyPr>
            <a:lstStyle/>
            <a:p>
              <a:pPr>
                <a:lnSpc>
                  <a:spcPts val="1900"/>
                </a:lnSpc>
              </a:pPr>
              <a:r>
                <a:rPr lang="gl-ES" sz="1400" dirty="0">
                  <a:solidFill>
                    <a:schemeClr val="tx1"/>
                  </a:solidFill>
                  <a:cs typeface="Arial" pitchFamily="34" charset="0"/>
                </a:rPr>
                <a:t>O detalle do servizo contén a </a:t>
              </a:r>
              <a:r>
                <a:rPr lang="gl-ES" sz="1400" b="1" dirty="0">
                  <a:solidFill>
                    <a:srgbClr val="BF5908"/>
                  </a:solidFill>
                  <a:cs typeface="Arial" pitchFamily="34" charset="0"/>
                </a:rPr>
                <a:t>información relevante desde o punto de vista funcional.</a:t>
              </a:r>
            </a:p>
            <a:p>
              <a:pPr>
                <a:lnSpc>
                  <a:spcPts val="1900"/>
                </a:lnSpc>
              </a:pPr>
              <a:endParaRPr lang="gl-ES" sz="1400" b="1" dirty="0">
                <a:solidFill>
                  <a:srgbClr val="BF5908"/>
                </a:solidFill>
                <a:cs typeface="Arial" pitchFamily="34" charset="0"/>
              </a:endParaRPr>
            </a:p>
            <a:p>
              <a:pPr>
                <a:lnSpc>
                  <a:spcPts val="1900"/>
                </a:lnSpc>
              </a:pPr>
              <a:r>
                <a:rPr lang="gl-ES" sz="1400" dirty="0">
                  <a:solidFill>
                    <a:schemeClr val="tx1"/>
                  </a:solidFill>
                  <a:cs typeface="Arial" pitchFamily="34" charset="0"/>
                </a:rPr>
                <a:t>Desde este formulario poderase </a:t>
              </a:r>
              <a:r>
                <a:rPr lang="gl-ES" sz="1400" b="1" dirty="0">
                  <a:solidFill>
                    <a:srgbClr val="BF5908"/>
                  </a:solidFill>
                  <a:cs typeface="Arial" pitchFamily="34" charset="0"/>
                </a:rPr>
                <a:t>volver</a:t>
              </a:r>
              <a:r>
                <a:rPr lang="gl-ES" sz="1400" dirty="0">
                  <a:solidFill>
                    <a:schemeClr val="tx1"/>
                  </a:solidFill>
                  <a:cs typeface="Arial" pitchFamily="34" charset="0"/>
                </a:rPr>
                <a:t> á páxina anterior.</a:t>
              </a:r>
            </a:p>
            <a:p>
              <a:pPr algn="just">
                <a:lnSpc>
                  <a:spcPts val="1900"/>
                </a:lnSpc>
              </a:pPr>
              <a:endParaRPr lang="gl-ES" sz="1400" dirty="0">
                <a:solidFill>
                  <a:schemeClr val="tx1"/>
                </a:solidFill>
                <a:cs typeface="Arial" pitchFamily="34" charset="0"/>
              </a:endParaRPr>
            </a:p>
          </p:txBody>
        </p:sp>
      </p:grpSp>
      <p:sp>
        <p:nvSpPr>
          <p:cNvPr id="12" name="11 Rectángulo redondeado"/>
          <p:cNvSpPr/>
          <p:nvPr/>
        </p:nvSpPr>
        <p:spPr>
          <a:xfrm>
            <a:off x="8453814" y="1725312"/>
            <a:ext cx="254215" cy="22107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srgbClr val="BF5908"/>
              </a:solidFill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7708657" y="6000192"/>
            <a:ext cx="415904" cy="258631"/>
          </a:xfrm>
          <a:prstGeom prst="roundRect">
            <a:avLst/>
          </a:prstGeom>
          <a:noFill/>
          <a:ln w="190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15" name="14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44715" y="2285870"/>
            <a:ext cx="634510" cy="355605"/>
          </a:xfrm>
          <a:prstGeom prst="rect">
            <a:avLst/>
          </a:prstGeom>
        </p:spPr>
      </p:pic>
      <p:pic>
        <p:nvPicPr>
          <p:cNvPr id="16" name="15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415989" y="4054869"/>
            <a:ext cx="634510" cy="35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Consultas por procedemento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9462" y="3999688"/>
            <a:ext cx="3060340" cy="2453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29" y="4044693"/>
            <a:ext cx="3026123" cy="4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4591719"/>
            <a:ext cx="4608000" cy="164720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9 Rectángulo redondeado"/>
          <p:cNvSpPr/>
          <p:nvPr/>
        </p:nvSpPr>
        <p:spPr>
          <a:xfrm>
            <a:off x="242822" y="1031129"/>
            <a:ext cx="8453558" cy="597928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Unha consulta por procedemento é a maneira de realizar consultas a todos os servizos necesarios baixo o marco dun mesmo procedemento, utilizando para iso unha folla de cálculo.</a:t>
            </a:r>
          </a:p>
        </p:txBody>
      </p:sp>
      <p:sp>
        <p:nvSpPr>
          <p:cNvPr id="11" name="10 Rectángulo redondeado"/>
          <p:cNvSpPr/>
          <p:nvPr/>
        </p:nvSpPr>
        <p:spPr>
          <a:xfrm>
            <a:off x="254281" y="1823217"/>
            <a:ext cx="8566191" cy="1898686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Ao premer na ligazón “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Por procedemento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" (    ) cargaranse por defecto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todos os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procedementos dispoñibles para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o/a usuario/a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(excepto aqueles procedementos nos que soamente hai un servizo habilitado).</a:t>
            </a:r>
          </a:p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Para cada procedemento poderase realizar o seguinte:</a:t>
            </a:r>
          </a:p>
          <a:p>
            <a:pPr marL="285750" indent="-285750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Realizar unha petición por pantalla.</a:t>
            </a:r>
          </a:p>
          <a:p>
            <a:pPr marL="285750" indent="-285750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Realizar unha petición por ficheiro.</a:t>
            </a:r>
          </a:p>
          <a:p>
            <a:pPr marL="285750" indent="-285750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Ver os detalles do procedemento, onde se poden consultar os servizos que ten dispoñibles o usuario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 (   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) e os servizos que non ten dispoñibles, e polo tanto podería solicitar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(   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).</a:t>
            </a:r>
          </a:p>
        </p:txBody>
      </p:sp>
      <p:sp>
        <p:nvSpPr>
          <p:cNvPr id="12" name="11 Rectángulo redondeado"/>
          <p:cNvSpPr/>
          <p:nvPr/>
        </p:nvSpPr>
        <p:spPr>
          <a:xfrm>
            <a:off x="2014097" y="4314723"/>
            <a:ext cx="777101" cy="132404"/>
          </a:xfrm>
          <a:prstGeom prst="roundRect">
            <a:avLst/>
          </a:prstGeom>
          <a:noFill/>
          <a:ln w="19050">
            <a:solidFill>
              <a:srgbClr val="BF5908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7" name="16 Rectángulo redondeado"/>
          <p:cNvSpPr/>
          <p:nvPr/>
        </p:nvSpPr>
        <p:spPr>
          <a:xfrm>
            <a:off x="4156887" y="5576983"/>
            <a:ext cx="252000" cy="21600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9" name="18 Rectángulo redondeado"/>
          <p:cNvSpPr/>
          <p:nvPr/>
        </p:nvSpPr>
        <p:spPr>
          <a:xfrm>
            <a:off x="4375007" y="5794331"/>
            <a:ext cx="252000" cy="21600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4" name="23 Rectángulo redondeado"/>
          <p:cNvSpPr/>
          <p:nvPr/>
        </p:nvSpPr>
        <p:spPr>
          <a:xfrm>
            <a:off x="5321195" y="4865688"/>
            <a:ext cx="3038607" cy="484159"/>
          </a:xfrm>
          <a:prstGeom prst="roundRect">
            <a:avLst/>
          </a:prstGeom>
          <a:noFill/>
          <a:ln w="19050">
            <a:solidFill>
              <a:srgbClr val="BF5908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6" name="25 Rectángulo redondeado"/>
          <p:cNvSpPr/>
          <p:nvPr/>
        </p:nvSpPr>
        <p:spPr>
          <a:xfrm>
            <a:off x="5321195" y="5446432"/>
            <a:ext cx="3038607" cy="713495"/>
          </a:xfrm>
          <a:prstGeom prst="roundRect">
            <a:avLst/>
          </a:prstGeom>
          <a:noFill/>
          <a:ln w="19050">
            <a:solidFill>
              <a:srgbClr val="BF5908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30" name="29 Rectángulo redondeado"/>
          <p:cNvSpPr/>
          <p:nvPr/>
        </p:nvSpPr>
        <p:spPr>
          <a:xfrm>
            <a:off x="4588907" y="5564838"/>
            <a:ext cx="252000" cy="21600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33" name="32 Elipse"/>
          <p:cNvSpPr/>
          <p:nvPr/>
        </p:nvSpPr>
        <p:spPr>
          <a:xfrm>
            <a:off x="3645421" y="196026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4" name="33 Elipse"/>
          <p:cNvSpPr/>
          <p:nvPr/>
        </p:nvSpPr>
        <p:spPr>
          <a:xfrm>
            <a:off x="373425" y="267293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5" name="34 Elipse"/>
          <p:cNvSpPr/>
          <p:nvPr/>
        </p:nvSpPr>
        <p:spPr>
          <a:xfrm>
            <a:off x="373425" y="292706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6" name="35 Elipse"/>
          <p:cNvSpPr/>
          <p:nvPr/>
        </p:nvSpPr>
        <p:spPr>
          <a:xfrm>
            <a:off x="373425" y="321297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37" name="36 Elipse"/>
          <p:cNvSpPr/>
          <p:nvPr/>
        </p:nvSpPr>
        <p:spPr>
          <a:xfrm>
            <a:off x="8067625" y="318343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  <p:sp>
        <p:nvSpPr>
          <p:cNvPr id="38" name="37 Elipse"/>
          <p:cNvSpPr/>
          <p:nvPr/>
        </p:nvSpPr>
        <p:spPr>
          <a:xfrm>
            <a:off x="5301605" y="3413564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6</a:t>
            </a:r>
            <a:endParaRPr lang="gl-ES" sz="1200" b="1" dirty="0"/>
          </a:p>
        </p:txBody>
      </p:sp>
      <p:pic>
        <p:nvPicPr>
          <p:cNvPr id="40" name="39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56657" y="4430290"/>
            <a:ext cx="634510" cy="355605"/>
          </a:xfrm>
          <a:prstGeom prst="rect">
            <a:avLst/>
          </a:prstGeom>
        </p:spPr>
      </p:pic>
      <p:pic>
        <p:nvPicPr>
          <p:cNvPr id="41" name="40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645" y="5691888"/>
            <a:ext cx="634510" cy="355605"/>
          </a:xfrm>
          <a:prstGeom prst="rect">
            <a:avLst/>
          </a:prstGeom>
        </p:spPr>
      </p:pic>
      <p:sp>
        <p:nvSpPr>
          <p:cNvPr id="42" name="41 Elipse"/>
          <p:cNvSpPr/>
          <p:nvPr/>
        </p:nvSpPr>
        <p:spPr>
          <a:xfrm>
            <a:off x="8276738" y="564844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6</a:t>
            </a:r>
            <a:endParaRPr lang="gl-ES" sz="1200" b="1" dirty="0"/>
          </a:p>
        </p:txBody>
      </p:sp>
      <p:sp>
        <p:nvSpPr>
          <p:cNvPr id="43" name="42 Elipse"/>
          <p:cNvSpPr/>
          <p:nvPr/>
        </p:nvSpPr>
        <p:spPr>
          <a:xfrm>
            <a:off x="8290105" y="495568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  <p:sp>
        <p:nvSpPr>
          <p:cNvPr id="44" name="43 Elipse"/>
          <p:cNvSpPr/>
          <p:nvPr/>
        </p:nvSpPr>
        <p:spPr>
          <a:xfrm>
            <a:off x="8110611" y="404733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45" name="44 Elipse"/>
          <p:cNvSpPr/>
          <p:nvPr/>
        </p:nvSpPr>
        <p:spPr>
          <a:xfrm>
            <a:off x="1885593" y="425711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46" name="45 Elipse"/>
          <p:cNvSpPr/>
          <p:nvPr/>
        </p:nvSpPr>
        <p:spPr>
          <a:xfrm>
            <a:off x="4045833" y="548124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47" name="46 Elipse"/>
          <p:cNvSpPr/>
          <p:nvPr/>
        </p:nvSpPr>
        <p:spPr>
          <a:xfrm>
            <a:off x="4334880" y="597992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48" name="47 Elipse"/>
          <p:cNvSpPr/>
          <p:nvPr/>
        </p:nvSpPr>
        <p:spPr>
          <a:xfrm>
            <a:off x="4796637" y="549046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Realizar unha consulta por procedemento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467544" y="2060848"/>
            <a:ext cx="4144702" cy="2939292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Para realizar unha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petición por pantalla: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Premer no botón       para acceder a unha pantalla na que se poden seleccionar os servizos para os que se quere facer a consulta.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Premer en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seguinte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unha vez seleccionados os servizos.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Completar os campos da nova pantalla e premer en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enviar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(    ). 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Aparece un resumo do lote ao cal pertence a consulta. Pódese premer en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Ver peticións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(  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)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para ver as peticións asociadas a ese lote.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217" y="2467464"/>
            <a:ext cx="2825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0745" y="1484784"/>
            <a:ext cx="3217059" cy="196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12 Rectángulo redondeado"/>
          <p:cNvSpPr/>
          <p:nvPr/>
        </p:nvSpPr>
        <p:spPr>
          <a:xfrm>
            <a:off x="8275339" y="3200125"/>
            <a:ext cx="413652" cy="212725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srgbClr val="BF5908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500426"/>
            <a:ext cx="4052894" cy="487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15 Rectángulo redondeado"/>
          <p:cNvSpPr/>
          <p:nvPr/>
        </p:nvSpPr>
        <p:spPr>
          <a:xfrm>
            <a:off x="4114117" y="1574784"/>
            <a:ext cx="225025" cy="21600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srgbClr val="BF5908"/>
              </a:solidFill>
            </a:endParaRPr>
          </a:p>
        </p:txBody>
      </p: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49520" y="4941168"/>
            <a:ext cx="3113233" cy="150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23 Rectángulo redondeado"/>
          <p:cNvSpPr/>
          <p:nvPr/>
        </p:nvSpPr>
        <p:spPr>
          <a:xfrm>
            <a:off x="3704788" y="5959329"/>
            <a:ext cx="491440" cy="225025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1460" y="3861048"/>
            <a:ext cx="3453849" cy="2472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32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0574">
            <a:off x="4824462" y="1564069"/>
            <a:ext cx="634510" cy="355605"/>
          </a:xfrm>
          <a:prstGeom prst="rect">
            <a:avLst/>
          </a:prstGeom>
        </p:spPr>
      </p:pic>
      <p:sp>
        <p:nvSpPr>
          <p:cNvPr id="34" name="33 Rectángulo redondeado"/>
          <p:cNvSpPr/>
          <p:nvPr/>
        </p:nvSpPr>
        <p:spPr>
          <a:xfrm>
            <a:off x="8315393" y="6093296"/>
            <a:ext cx="289055" cy="193792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srgbClr val="BF5908"/>
              </a:solidFill>
            </a:endParaRPr>
          </a:p>
        </p:txBody>
      </p:sp>
      <p:pic>
        <p:nvPicPr>
          <p:cNvPr id="35" name="34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02763">
            <a:off x="5273490" y="3369969"/>
            <a:ext cx="634510" cy="355605"/>
          </a:xfrm>
          <a:prstGeom prst="rect">
            <a:avLst/>
          </a:prstGeom>
        </p:spPr>
      </p:pic>
      <p:pic>
        <p:nvPicPr>
          <p:cNvPr id="36" name="35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18898">
            <a:off x="4578537" y="4489834"/>
            <a:ext cx="827494" cy="355605"/>
          </a:xfrm>
          <a:prstGeom prst="rect">
            <a:avLst/>
          </a:prstGeom>
        </p:spPr>
      </p:pic>
      <p:sp>
        <p:nvSpPr>
          <p:cNvPr id="37" name="36 Elipse"/>
          <p:cNvSpPr/>
          <p:nvPr/>
        </p:nvSpPr>
        <p:spPr>
          <a:xfrm>
            <a:off x="4014155" y="173351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8" name="37 Elipse"/>
          <p:cNvSpPr/>
          <p:nvPr/>
        </p:nvSpPr>
        <p:spPr>
          <a:xfrm>
            <a:off x="8596520" y="330648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9" name="38 Elipse"/>
          <p:cNvSpPr/>
          <p:nvPr/>
        </p:nvSpPr>
        <p:spPr>
          <a:xfrm>
            <a:off x="5220072" y="3825064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40" name="39 Elipse"/>
          <p:cNvSpPr/>
          <p:nvPr/>
        </p:nvSpPr>
        <p:spPr>
          <a:xfrm>
            <a:off x="8192275" y="596279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41" name="40 Elipse"/>
          <p:cNvSpPr/>
          <p:nvPr/>
        </p:nvSpPr>
        <p:spPr>
          <a:xfrm>
            <a:off x="4446119" y="489036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  <p:sp>
        <p:nvSpPr>
          <p:cNvPr id="42" name="41 Elipse"/>
          <p:cNvSpPr/>
          <p:nvPr/>
        </p:nvSpPr>
        <p:spPr>
          <a:xfrm>
            <a:off x="3671495" y="585027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6</a:t>
            </a:r>
            <a:endParaRPr lang="gl-ES" sz="1200" b="1" dirty="0"/>
          </a:p>
        </p:txBody>
      </p:sp>
      <p:sp>
        <p:nvSpPr>
          <p:cNvPr id="44" name="43 Elipse"/>
          <p:cNvSpPr/>
          <p:nvPr/>
        </p:nvSpPr>
        <p:spPr>
          <a:xfrm>
            <a:off x="2290910" y="393385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45" name="44 Elipse"/>
          <p:cNvSpPr/>
          <p:nvPr/>
        </p:nvSpPr>
        <p:spPr>
          <a:xfrm>
            <a:off x="4195391" y="441272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6</a:t>
            </a:r>
            <a:endParaRPr lang="gl-ES" sz="1200" b="1" dirty="0"/>
          </a:p>
        </p:txBody>
      </p:sp>
      <p:sp>
        <p:nvSpPr>
          <p:cNvPr id="46" name="45 Elipse"/>
          <p:cNvSpPr/>
          <p:nvPr/>
        </p:nvSpPr>
        <p:spPr>
          <a:xfrm>
            <a:off x="600504" y="245692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47" name="46 Elipse"/>
          <p:cNvSpPr/>
          <p:nvPr/>
        </p:nvSpPr>
        <p:spPr>
          <a:xfrm>
            <a:off x="600504" y="318715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48" name="47 Elipse"/>
          <p:cNvSpPr/>
          <p:nvPr/>
        </p:nvSpPr>
        <p:spPr>
          <a:xfrm>
            <a:off x="600503" y="368003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49" name="48 Elipse"/>
          <p:cNvSpPr/>
          <p:nvPr/>
        </p:nvSpPr>
        <p:spPr>
          <a:xfrm>
            <a:off x="602232" y="415195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>
                <a:solidFill>
                  <a:srgbClr val="BF5908"/>
                </a:solidFill>
              </a:rPr>
              <a:t>Realizar unha consulta por procedemento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36244" y="1273494"/>
            <a:ext cx="3574247" cy="197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Rectángulo redondeado"/>
          <p:cNvSpPr/>
          <p:nvPr/>
        </p:nvSpPr>
        <p:spPr>
          <a:xfrm>
            <a:off x="387906" y="2812692"/>
            <a:ext cx="4411329" cy="2758555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Para realizar unha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petición por ficheiro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débese premer no botón     . Mostrarase unha ventá modal na que se deben levar a cabo os seguintes pasos: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Seleccionar os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servizos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para os que se quere facer a consulta e premer en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seguinte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.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Descargar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a plantilla no formato desexado (premer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na icona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da esquerda para formato Excel ou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na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da dereita para formato OpenDocument) e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cubrir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correctamente (este paso explícase detalladamente nos seguintes apartados) para realizar a consulta. 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7906" y="1830169"/>
            <a:ext cx="4277919" cy="514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12 Rectángulo redondeado"/>
          <p:cNvSpPr/>
          <p:nvPr/>
        </p:nvSpPr>
        <p:spPr>
          <a:xfrm>
            <a:off x="4211960" y="1911701"/>
            <a:ext cx="225025" cy="21600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590" y="3254375"/>
            <a:ext cx="20637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15 Rectángulo redondeado"/>
          <p:cNvSpPr/>
          <p:nvPr/>
        </p:nvSpPr>
        <p:spPr>
          <a:xfrm>
            <a:off x="8100392" y="2790158"/>
            <a:ext cx="421862" cy="167875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0661" y="3865782"/>
            <a:ext cx="3465415" cy="186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18 Rectángulo redondeado"/>
          <p:cNvSpPr/>
          <p:nvPr/>
        </p:nvSpPr>
        <p:spPr>
          <a:xfrm>
            <a:off x="6829824" y="4318452"/>
            <a:ext cx="656010" cy="315035"/>
          </a:xfrm>
          <a:prstGeom prst="roundRect">
            <a:avLst>
              <a:gd name="adj" fmla="val 4573"/>
            </a:avLst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21" name="20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0574">
            <a:off x="4596037" y="1909601"/>
            <a:ext cx="634510" cy="355605"/>
          </a:xfrm>
          <a:prstGeom prst="rect">
            <a:avLst/>
          </a:prstGeom>
        </p:spPr>
      </p:pic>
      <p:pic>
        <p:nvPicPr>
          <p:cNvPr id="22" name="2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28098">
            <a:off x="6840574" y="3353195"/>
            <a:ext cx="634510" cy="355605"/>
          </a:xfrm>
          <a:prstGeom prst="rect">
            <a:avLst/>
          </a:prstGeom>
        </p:spPr>
      </p:pic>
      <p:sp>
        <p:nvSpPr>
          <p:cNvPr id="23" name="22 Elipse"/>
          <p:cNvSpPr/>
          <p:nvPr/>
        </p:nvSpPr>
        <p:spPr>
          <a:xfrm>
            <a:off x="539552" y="375305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4" name="23 Elipse"/>
          <p:cNvSpPr/>
          <p:nvPr/>
        </p:nvSpPr>
        <p:spPr>
          <a:xfrm>
            <a:off x="539552" y="420563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25" name="24 Elipse"/>
          <p:cNvSpPr/>
          <p:nvPr/>
        </p:nvSpPr>
        <p:spPr>
          <a:xfrm>
            <a:off x="7020272" y="1478743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6" name="25 Elipse"/>
          <p:cNvSpPr/>
          <p:nvPr/>
        </p:nvSpPr>
        <p:spPr>
          <a:xfrm>
            <a:off x="6648137" y="4248344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8630" y="4339007"/>
            <a:ext cx="8157527" cy="860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>
                <a:solidFill>
                  <a:srgbClr val="BF5908"/>
                </a:solidFill>
              </a:rPr>
              <a:t>Realizar unha consulta por procedemento</a:t>
            </a:r>
          </a:p>
        </p:txBody>
      </p:sp>
      <p:sp>
        <p:nvSpPr>
          <p:cNvPr id="8" name="7 Rectángulo redondeado"/>
          <p:cNvSpPr/>
          <p:nvPr/>
        </p:nvSpPr>
        <p:spPr>
          <a:xfrm>
            <a:off x="266378" y="1253915"/>
            <a:ext cx="8554094" cy="2679141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>
              <a:lnSpc>
                <a:spcPts val="20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Unha vez descargada a plantilla correspondente con todos os servizos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desexados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deberase cumprimentar correctamente, para iso é preciso ter en conta as seguintes indicacións:</a:t>
            </a:r>
          </a:p>
          <a:p>
            <a:pPr marL="285750" indent="-285750">
              <a:lnSpc>
                <a:spcPts val="20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Na pestana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Axuda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pódese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consultar a descrición de cada un dos campos.</a:t>
            </a:r>
          </a:p>
          <a:p>
            <a:pPr marL="285750" indent="-285750">
              <a:lnSpc>
                <a:spcPts val="20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Para cada servizo do bloque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Servizos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a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consultar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débese especificar se se desexan consultar ou non os datos correspondentes ao titular da mesma fila, indicando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si/non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segundo corresponda. </a:t>
            </a:r>
          </a:p>
          <a:p>
            <a:pPr marL="285750" indent="-285750">
              <a:lnSpc>
                <a:spcPts val="20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No bloque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Datos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do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solicitante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é necesario indicar o código de expediente e a finalidade.</a:t>
            </a:r>
          </a:p>
          <a:p>
            <a:pPr marL="285750" indent="-285750">
              <a:lnSpc>
                <a:spcPts val="20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No bloque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Datos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do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titular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débense completar, como mínimo, os campos obrigatorios, é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dicir, os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que se marcan cun *.</a:t>
            </a:r>
          </a:p>
          <a:p>
            <a:pPr marL="285750" indent="-285750">
              <a:lnSpc>
                <a:spcPts val="20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Os demais campos incluídos na folla de cálculo correspóndense cos datos do titular. Márcanse cun * aqueles que son obrigatorios.</a:t>
            </a:r>
          </a:p>
        </p:txBody>
      </p:sp>
      <p:sp>
        <p:nvSpPr>
          <p:cNvPr id="9" name="8 Rectángulo redondeado"/>
          <p:cNvSpPr/>
          <p:nvPr/>
        </p:nvSpPr>
        <p:spPr>
          <a:xfrm>
            <a:off x="1533203" y="4917377"/>
            <a:ext cx="508214" cy="19717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1" name="10 Rectángulo redondeado"/>
          <p:cNvSpPr/>
          <p:nvPr/>
        </p:nvSpPr>
        <p:spPr>
          <a:xfrm>
            <a:off x="582765" y="4401088"/>
            <a:ext cx="1900876" cy="263409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3" name="12 Rectángulo redondeado"/>
          <p:cNvSpPr/>
          <p:nvPr/>
        </p:nvSpPr>
        <p:spPr>
          <a:xfrm>
            <a:off x="2469207" y="4415536"/>
            <a:ext cx="1454721" cy="267557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5" name="14 Rectángulo redondeado"/>
          <p:cNvSpPr/>
          <p:nvPr/>
        </p:nvSpPr>
        <p:spPr>
          <a:xfrm>
            <a:off x="3923929" y="4413110"/>
            <a:ext cx="3790800" cy="269983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7" name="16 Rectángulo"/>
          <p:cNvSpPr/>
          <p:nvPr/>
        </p:nvSpPr>
        <p:spPr>
          <a:xfrm rot="20161116">
            <a:off x="4032011" y="4600198"/>
            <a:ext cx="1590838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BF5908"/>
            </a:solidFill>
          </a:ln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gl-E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5908"/>
                </a:solidFill>
                <a:effectLst/>
                <a:uLnTx/>
                <a:uFillTx/>
              </a:rPr>
              <a:t>ILUSTRATIVO</a:t>
            </a:r>
            <a:endParaRPr kumimoji="0" lang="gl-ES" sz="1200" b="0" i="0" u="none" strike="noStrike" kern="0" cap="none" spc="0" normalizeH="0" baseline="0" noProof="0" dirty="0">
              <a:ln>
                <a:noFill/>
              </a:ln>
              <a:solidFill>
                <a:srgbClr val="BF5908"/>
              </a:solidFill>
              <a:effectLst/>
              <a:uLnTx/>
              <a:uFillTx/>
            </a:endParaRPr>
          </a:p>
        </p:txBody>
      </p:sp>
      <p:sp>
        <p:nvSpPr>
          <p:cNvPr id="18" name="17 Rectángulo redondeado"/>
          <p:cNvSpPr/>
          <p:nvPr/>
        </p:nvSpPr>
        <p:spPr>
          <a:xfrm>
            <a:off x="7714730" y="4415536"/>
            <a:ext cx="721428" cy="267604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5" name="24 Elipse"/>
          <p:cNvSpPr/>
          <p:nvPr/>
        </p:nvSpPr>
        <p:spPr>
          <a:xfrm>
            <a:off x="445433" y="1866003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6" name="25 Elipse"/>
          <p:cNvSpPr/>
          <p:nvPr/>
        </p:nvSpPr>
        <p:spPr>
          <a:xfrm>
            <a:off x="438969" y="211801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27" name="26 Elipse"/>
          <p:cNvSpPr/>
          <p:nvPr/>
        </p:nvSpPr>
        <p:spPr>
          <a:xfrm>
            <a:off x="429444" y="262206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28" name="27 Elipse"/>
          <p:cNvSpPr/>
          <p:nvPr/>
        </p:nvSpPr>
        <p:spPr>
          <a:xfrm>
            <a:off x="429444" y="291009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29" name="28 Elipse"/>
          <p:cNvSpPr/>
          <p:nvPr/>
        </p:nvSpPr>
        <p:spPr>
          <a:xfrm>
            <a:off x="429444" y="337817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  <p:sp>
        <p:nvSpPr>
          <p:cNvPr id="31" name="30 Elipse"/>
          <p:cNvSpPr/>
          <p:nvPr/>
        </p:nvSpPr>
        <p:spPr>
          <a:xfrm>
            <a:off x="1467249" y="502454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2" name="31 Elipse"/>
          <p:cNvSpPr/>
          <p:nvPr/>
        </p:nvSpPr>
        <p:spPr>
          <a:xfrm>
            <a:off x="1475656" y="423311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3" name="32 Elipse"/>
          <p:cNvSpPr/>
          <p:nvPr/>
        </p:nvSpPr>
        <p:spPr>
          <a:xfrm>
            <a:off x="3066296" y="423488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4" name="33 Elipse"/>
          <p:cNvSpPr/>
          <p:nvPr/>
        </p:nvSpPr>
        <p:spPr>
          <a:xfrm>
            <a:off x="4661303" y="422108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35" name="34 Elipse"/>
          <p:cNvSpPr/>
          <p:nvPr/>
        </p:nvSpPr>
        <p:spPr>
          <a:xfrm>
            <a:off x="7962049" y="422995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216859" y="1270493"/>
            <a:ext cx="4643173" cy="2158838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Despois de realizar os pasos indicados con anterioridade deberase continuar cos pasos seguintes: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Seleccionar a plantilla cumprimentada e gardada no PC.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Introducir un nome identificativo do lote.</a:t>
            </a:r>
          </a:p>
          <a:p>
            <a:pPr marL="266700"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Unha vez realizados todos os pasos, deberase premer no botón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Consultar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(  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).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A continuación mostrarase o lote de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consultas  (  ).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Premendo en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Ver peticións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accédese á lista de peticións do lote (    ).</a:t>
            </a:r>
          </a:p>
        </p:txBody>
      </p:sp>
      <p:sp>
        <p:nvSpPr>
          <p:cNvPr id="26" name="25 Rectángulo redondeado"/>
          <p:cNvSpPr/>
          <p:nvPr/>
        </p:nvSpPr>
        <p:spPr>
          <a:xfrm>
            <a:off x="4572000" y="2929452"/>
            <a:ext cx="4104937" cy="85958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>
              <a:lnSpc>
                <a:spcPts val="1800"/>
              </a:lnSpc>
            </a:pP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Máis información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sobre a sección Lotes, no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apartado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  <a:hlinkClick r:id="rId2" action="ppaction://hlinksldjump"/>
              </a:rPr>
              <a:t>Consultar os meus lotes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deste documento.</a:t>
            </a:r>
            <a:endParaRPr lang="gl-ES" sz="14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>
                <a:solidFill>
                  <a:srgbClr val="BF5908"/>
                </a:solidFill>
              </a:rPr>
              <a:t>Realizar unha consulta por procedemento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9030" y="1081043"/>
            <a:ext cx="3589115" cy="1934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0032" y="3758998"/>
            <a:ext cx="3922020" cy="2190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10 Rectángulo redondeado"/>
          <p:cNvSpPr/>
          <p:nvPr/>
        </p:nvSpPr>
        <p:spPr>
          <a:xfrm>
            <a:off x="8496904" y="2780928"/>
            <a:ext cx="323568" cy="204406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7" name="16 Rectángulo redondeado"/>
          <p:cNvSpPr/>
          <p:nvPr/>
        </p:nvSpPr>
        <p:spPr>
          <a:xfrm>
            <a:off x="5933431" y="1853783"/>
            <a:ext cx="2599009" cy="577400"/>
          </a:xfrm>
          <a:prstGeom prst="roundRect">
            <a:avLst>
              <a:gd name="adj" fmla="val 6769"/>
            </a:avLst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9" name="18 Rectángulo redondeado"/>
          <p:cNvSpPr/>
          <p:nvPr/>
        </p:nvSpPr>
        <p:spPr>
          <a:xfrm>
            <a:off x="5952481" y="2521183"/>
            <a:ext cx="2485975" cy="159804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5010" y="3443065"/>
            <a:ext cx="3843041" cy="2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23 Rectángulo redondeado"/>
          <p:cNvSpPr/>
          <p:nvPr/>
        </p:nvSpPr>
        <p:spPr>
          <a:xfrm>
            <a:off x="7668344" y="5384696"/>
            <a:ext cx="627867" cy="204544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27" name="26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0574">
            <a:off x="4924821" y="1913953"/>
            <a:ext cx="634510" cy="355605"/>
          </a:xfrm>
          <a:prstGeom prst="rect">
            <a:avLst/>
          </a:prstGeom>
        </p:spPr>
      </p:pic>
      <p:pic>
        <p:nvPicPr>
          <p:cNvPr id="28" name="27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01479">
            <a:off x="7984778" y="3362489"/>
            <a:ext cx="1013690" cy="292508"/>
          </a:xfrm>
          <a:prstGeom prst="rect">
            <a:avLst/>
          </a:prstGeom>
        </p:spPr>
      </p:pic>
      <p:pic>
        <p:nvPicPr>
          <p:cNvPr id="29" name="2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12953">
            <a:off x="4309288" y="5273545"/>
            <a:ext cx="3296310" cy="255482"/>
          </a:xfrm>
          <a:prstGeom prst="rect">
            <a:avLst/>
          </a:prstGeom>
        </p:spPr>
      </p:pic>
      <p:sp>
        <p:nvSpPr>
          <p:cNvPr id="30" name="29 Elipse"/>
          <p:cNvSpPr/>
          <p:nvPr/>
        </p:nvSpPr>
        <p:spPr>
          <a:xfrm>
            <a:off x="386011" y="192113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1" name="30 Elipse"/>
          <p:cNvSpPr/>
          <p:nvPr/>
        </p:nvSpPr>
        <p:spPr>
          <a:xfrm>
            <a:off x="386011" y="214806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2" name="31 Elipse"/>
          <p:cNvSpPr/>
          <p:nvPr/>
        </p:nvSpPr>
        <p:spPr>
          <a:xfrm>
            <a:off x="2226583" y="263482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3" name="32 Elipse"/>
          <p:cNvSpPr/>
          <p:nvPr/>
        </p:nvSpPr>
        <p:spPr>
          <a:xfrm>
            <a:off x="2215917" y="286526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34" name="33 Elipse"/>
          <p:cNvSpPr/>
          <p:nvPr/>
        </p:nvSpPr>
        <p:spPr>
          <a:xfrm>
            <a:off x="3338339" y="310423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  <p:sp>
        <p:nvSpPr>
          <p:cNvPr id="35" name="34 Elipse"/>
          <p:cNvSpPr/>
          <p:nvPr/>
        </p:nvSpPr>
        <p:spPr>
          <a:xfrm>
            <a:off x="4096695" y="395327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  <p:sp>
        <p:nvSpPr>
          <p:cNvPr id="36" name="35 Elipse"/>
          <p:cNvSpPr/>
          <p:nvPr/>
        </p:nvSpPr>
        <p:spPr>
          <a:xfrm>
            <a:off x="5489707" y="432560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37" name="36 Elipse"/>
          <p:cNvSpPr/>
          <p:nvPr/>
        </p:nvSpPr>
        <p:spPr>
          <a:xfrm>
            <a:off x="8737408" y="292567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8" name="37 Elipse"/>
          <p:cNvSpPr/>
          <p:nvPr/>
        </p:nvSpPr>
        <p:spPr>
          <a:xfrm>
            <a:off x="5819997" y="180740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9" name="38 Elipse"/>
          <p:cNvSpPr/>
          <p:nvPr/>
        </p:nvSpPr>
        <p:spPr>
          <a:xfrm>
            <a:off x="5804412" y="248654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118522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3 Rectángulo"/>
          <p:cNvSpPr/>
          <p:nvPr/>
        </p:nvSpPr>
        <p:spPr>
          <a:xfrm>
            <a:off x="7956376" y="1052736"/>
            <a:ext cx="970068" cy="1114075"/>
          </a:xfrm>
          <a:prstGeom prst="rect">
            <a:avLst/>
          </a:prstGeom>
          <a:solidFill>
            <a:schemeClr val="bg1"/>
          </a:solidFill>
          <a:ln w="22225">
            <a:solidFill>
              <a:srgbClr val="E96D0B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Picture 2" descr="link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639" y="171799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Marco normativo</a:t>
            </a:r>
            <a:endParaRPr lang="gl-ES" dirty="0"/>
          </a:p>
        </p:txBody>
      </p:sp>
      <p:sp>
        <p:nvSpPr>
          <p:cNvPr id="15" name="Marcador de contenido 3"/>
          <p:cNvSpPr>
            <a:spLocks noGrp="1"/>
          </p:cNvSpPr>
          <p:nvPr>
            <p:ph sz="quarter" idx="12"/>
          </p:nvPr>
        </p:nvSpPr>
        <p:spPr>
          <a:xfrm>
            <a:off x="250824" y="944724"/>
            <a:ext cx="8641655" cy="5364595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  <a:buClr>
                <a:srgbClr val="E96D0B"/>
              </a:buClr>
            </a:pPr>
            <a:r>
              <a:rPr lang="pt-BR" b="1" dirty="0" smtClean="0">
                <a:solidFill>
                  <a:srgbClr val="BF5908"/>
                </a:solidFill>
              </a:rPr>
              <a:t>Lei 39/2015</a:t>
            </a:r>
            <a:r>
              <a:rPr lang="pt-BR" b="1" dirty="0">
                <a:solidFill>
                  <a:srgbClr val="BF5908"/>
                </a:solidFill>
              </a:rPr>
              <a:t>, do 1 de outubro, do procedemento administrativo común das administracións</a:t>
            </a:r>
          </a:p>
        </p:txBody>
      </p:sp>
      <p:sp>
        <p:nvSpPr>
          <p:cNvPr id="11" name="14 CuadroTexto"/>
          <p:cNvSpPr txBox="1"/>
          <p:nvPr/>
        </p:nvSpPr>
        <p:spPr>
          <a:xfrm>
            <a:off x="7978583" y="110988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solidFill>
                  <a:srgbClr val="E96D0B"/>
                </a:solidFill>
              </a:rPr>
              <a:t>REFERENCIAS NORMATIVAS</a:t>
            </a:r>
            <a:endParaRPr lang="es-ES" sz="1000" b="1" dirty="0">
              <a:solidFill>
                <a:srgbClr val="E96D0B"/>
              </a:solidFill>
            </a:endParaRPr>
          </a:p>
        </p:txBody>
      </p:sp>
      <p:sp>
        <p:nvSpPr>
          <p:cNvPr id="6" name="13 Rectángulo"/>
          <p:cNvSpPr/>
          <p:nvPr/>
        </p:nvSpPr>
        <p:spPr>
          <a:xfrm>
            <a:off x="250824" y="1513722"/>
            <a:ext cx="8137600" cy="4781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359547" y="1556792"/>
            <a:ext cx="7956869" cy="4666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gl-ES" sz="1400" dirty="0" smtClean="0"/>
              <a:t>A Lei 39/2015 incide no dereito, xa consolidado, das persoas interesadas de </a:t>
            </a:r>
            <a:r>
              <a:rPr lang="gl-ES" sz="1400" b="1" dirty="0" smtClean="0">
                <a:solidFill>
                  <a:srgbClr val="BF5908"/>
                </a:solidFill>
              </a:rPr>
              <a:t>non achegar datos ou documentos que fosen elaborados por calquera Administración ou que xa foran achegados anteriormente</a:t>
            </a:r>
            <a:r>
              <a:rPr lang="gl-ES" sz="1400" dirty="0" smtClean="0"/>
              <a:t>, con independencia de que a presentación dos citados documentos teña carácter preceptivo ou facultativo no procedemento de que se trate, sempre que a persoa interesada non exprese a súa oposición a que sexan consultados ou solicitados os devanditos documentos. </a:t>
            </a:r>
          </a:p>
          <a:p>
            <a:pPr>
              <a:lnSpc>
                <a:spcPts val="1900"/>
              </a:lnSpc>
            </a:pPr>
            <a:endParaRPr lang="gl-ES" sz="1400" dirty="0" smtClean="0"/>
          </a:p>
          <a:p>
            <a:pPr>
              <a:lnSpc>
                <a:spcPts val="1900"/>
              </a:lnSpc>
            </a:pPr>
            <a:r>
              <a:rPr lang="gl-ES" sz="1400" dirty="0" smtClean="0"/>
              <a:t>Deste xeito, a Xunta de Galicia </a:t>
            </a:r>
            <a:r>
              <a:rPr lang="gl-ES" sz="1400" b="1" dirty="0" smtClean="0">
                <a:solidFill>
                  <a:srgbClr val="BF5908"/>
                </a:solidFill>
              </a:rPr>
              <a:t>non pode requirir documentos xa presentados polos interesados</a:t>
            </a:r>
            <a:r>
              <a:rPr lang="gl-ES" sz="1400" dirty="0" smtClean="0"/>
              <a:t>, elaborados polas administracións públicas ou documentos orixinais, </a:t>
            </a:r>
            <a:r>
              <a:rPr lang="gl-ES" sz="1400" b="1" dirty="0">
                <a:solidFill>
                  <a:srgbClr val="BF5908"/>
                </a:solidFill>
              </a:rPr>
              <a:t>salvo as excepcións establecidas na lei</a:t>
            </a:r>
            <a:r>
              <a:rPr lang="gl-ES" sz="1400" dirty="0" smtClean="0"/>
              <a:t>. Polo tanto, o interesado poderá presentar, con carácter xeral, copias de documentos, xa sexan dixitalizadas polo propio interesado ou presentadas en soporte papel.</a:t>
            </a:r>
          </a:p>
          <a:p>
            <a:pPr>
              <a:lnSpc>
                <a:spcPts val="1900"/>
              </a:lnSpc>
            </a:pPr>
            <a:endParaRPr lang="gl-ES" sz="1400" dirty="0" smtClean="0"/>
          </a:p>
          <a:p>
            <a:pPr>
              <a:lnSpc>
                <a:spcPts val="1900"/>
              </a:lnSpc>
            </a:pPr>
            <a:r>
              <a:rPr lang="gl-ES" sz="1400" dirty="0" smtClean="0"/>
              <a:t>Cómpre destacar que:</a:t>
            </a:r>
          </a:p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dirty="0" smtClean="0"/>
              <a:t>Para </a:t>
            </a:r>
            <a:r>
              <a:rPr lang="gl-ES" sz="1400" dirty="0"/>
              <a:t>o acceso aos datos e </a:t>
            </a:r>
            <a:r>
              <a:rPr lang="gl-ES" sz="1400" u="sng" dirty="0"/>
              <a:t>documentos presumirase que a consulta ou obtención é autorizada polas persoas interesadas </a:t>
            </a:r>
            <a:r>
              <a:rPr lang="gl-ES" sz="1400" dirty="0"/>
              <a:t>salvo que conste no procedemento a súa oposición expresa ou a lei especial aplicable requira consentimento expreso.</a:t>
            </a:r>
          </a:p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u="sng" dirty="0" smtClean="0"/>
              <a:t>Non </a:t>
            </a:r>
            <a:r>
              <a:rPr lang="gl-ES" sz="1400" u="sng" dirty="0"/>
              <a:t>poden </a:t>
            </a:r>
            <a:r>
              <a:rPr lang="gl-ES" sz="1400" u="sng" dirty="0" smtClean="0"/>
              <a:t>esixirse </a:t>
            </a:r>
            <a:r>
              <a:rPr lang="gl-ES" sz="1400" u="sng" dirty="0"/>
              <a:t>ás persoas interesadas a presentación de documentos orixinais</a:t>
            </a:r>
            <a:r>
              <a:rPr lang="gl-ES" sz="1400" dirty="0"/>
              <a:t>, salvo que, con carácter excepcional, a normativa reguladora aplicable </a:t>
            </a:r>
            <a:r>
              <a:rPr lang="gl-ES" sz="1400" dirty="0" smtClean="0"/>
              <a:t>estableza o contrario.</a:t>
            </a:r>
            <a:endParaRPr lang="gl-ES" sz="1400" dirty="0"/>
          </a:p>
        </p:txBody>
      </p:sp>
      <p:sp>
        <p:nvSpPr>
          <p:cNvPr id="12" name="11 Rectángulo"/>
          <p:cNvSpPr/>
          <p:nvPr/>
        </p:nvSpPr>
        <p:spPr>
          <a:xfrm>
            <a:off x="237853" y="1273616"/>
            <a:ext cx="2952328" cy="252028"/>
          </a:xfrm>
          <a:prstGeom prst="rect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000" b="1" dirty="0" smtClean="0">
                <a:solidFill>
                  <a:schemeClr val="bg1"/>
                </a:solidFill>
              </a:rPr>
              <a:t>ARTIGO 28 </a:t>
            </a:r>
            <a:r>
              <a:rPr lang="es-ES" sz="1000" b="1" dirty="0">
                <a:solidFill>
                  <a:schemeClr val="bg1"/>
                </a:solidFill>
              </a:rPr>
              <a:t>E</a:t>
            </a:r>
            <a:r>
              <a:rPr lang="es-ES" sz="1000" b="1" dirty="0" smtClean="0">
                <a:solidFill>
                  <a:schemeClr val="bg1"/>
                </a:solidFill>
              </a:rPr>
              <a:t> DISPOSICIÓN ADICIONAL SEGUNDA  </a:t>
            </a:r>
            <a:endParaRPr lang="es-ES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65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Consultar as peticións dunha consulta por procedemento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260" y="2852936"/>
            <a:ext cx="7012340" cy="54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21 Rectángulo redondeado"/>
          <p:cNvSpPr/>
          <p:nvPr/>
        </p:nvSpPr>
        <p:spPr>
          <a:xfrm>
            <a:off x="212518" y="1186521"/>
            <a:ext cx="8031890" cy="1378383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Os lotes creados a través dunha consulta por procedemento teñen as seguintes características:</a:t>
            </a:r>
          </a:p>
          <a:p>
            <a:pPr marL="361950" lvl="1" indent="-180975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Na listaxe dos lotes indícase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Varios servizos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na columna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Servizo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xa que cada consulta por procedemento inclúe peticións a máis dun servizo.</a:t>
            </a:r>
          </a:p>
          <a:p>
            <a:pPr marL="361950" lvl="1" indent="-180975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Ao acceder aos detalles do lote e exportar a folla de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cálculo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esta está dividida en pestanas que se corresponden cos servizos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consultados (e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cada una delas contén as peticións do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lote).</a:t>
            </a:r>
            <a:endParaRPr lang="gl-ES" sz="14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5" name="24 Rectángulo redondeado"/>
          <p:cNvSpPr/>
          <p:nvPr/>
        </p:nvSpPr>
        <p:spPr>
          <a:xfrm>
            <a:off x="4827969" y="3104645"/>
            <a:ext cx="779972" cy="21526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955" y="3759175"/>
            <a:ext cx="6584950" cy="147002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" name="27 Rectángulo"/>
          <p:cNvSpPr/>
          <p:nvPr/>
        </p:nvSpPr>
        <p:spPr>
          <a:xfrm rot="20727817">
            <a:off x="3786011" y="4270841"/>
            <a:ext cx="1590838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BF5908"/>
            </a:solidFill>
          </a:ln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gl-E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5908"/>
                </a:solidFill>
                <a:effectLst/>
                <a:uLnTx/>
                <a:uFillTx/>
              </a:rPr>
              <a:t>ILUSTRATIVO</a:t>
            </a:r>
            <a:endParaRPr kumimoji="0" lang="gl-ES" sz="1200" b="0" i="0" u="none" strike="noStrike" kern="0" cap="none" spc="0" normalizeH="0" baseline="0" noProof="0" dirty="0">
              <a:ln>
                <a:noFill/>
              </a:ln>
              <a:solidFill>
                <a:srgbClr val="BF5908"/>
              </a:solidFill>
              <a:effectLst/>
              <a:uLnTx/>
              <a:uFillTx/>
            </a:endParaRPr>
          </a:p>
        </p:txBody>
      </p:sp>
      <p:sp>
        <p:nvSpPr>
          <p:cNvPr id="29" name="28 Rectángulo redondeado"/>
          <p:cNvSpPr/>
          <p:nvPr/>
        </p:nvSpPr>
        <p:spPr>
          <a:xfrm>
            <a:off x="1821930" y="4915240"/>
            <a:ext cx="2759500" cy="28800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31" name="30 Rectángulo redondeado"/>
          <p:cNvSpPr/>
          <p:nvPr/>
        </p:nvSpPr>
        <p:spPr>
          <a:xfrm>
            <a:off x="323528" y="5567376"/>
            <a:ext cx="8748463" cy="597928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Nota: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O tempo de obtención das respostas pode variar segundo o número de peticións incluídas na folla de cálculo.</a:t>
            </a:r>
          </a:p>
        </p:txBody>
      </p:sp>
      <p:pic>
        <p:nvPicPr>
          <p:cNvPr id="32" name="Picture 2" descr="C:\Users\lvazquco\Desktop\Nueva carpeta\2017-02-02_1109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455" y="3081765"/>
            <a:ext cx="266700" cy="26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6 Elipse"/>
          <p:cNvSpPr/>
          <p:nvPr/>
        </p:nvSpPr>
        <p:spPr>
          <a:xfrm>
            <a:off x="467544" y="155679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18" name="17 Elipse"/>
          <p:cNvSpPr/>
          <p:nvPr/>
        </p:nvSpPr>
        <p:spPr>
          <a:xfrm>
            <a:off x="467544" y="2024864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19" name="18 Elipse"/>
          <p:cNvSpPr/>
          <p:nvPr/>
        </p:nvSpPr>
        <p:spPr>
          <a:xfrm>
            <a:off x="5473059" y="299176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0" name="19 Elipse"/>
          <p:cNvSpPr/>
          <p:nvPr/>
        </p:nvSpPr>
        <p:spPr>
          <a:xfrm>
            <a:off x="1712953" y="482524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299750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Consultar as miñas peticións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2235" y="3899892"/>
            <a:ext cx="4408654" cy="4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25 Rectángulo redondeado"/>
          <p:cNvSpPr/>
          <p:nvPr/>
        </p:nvSpPr>
        <p:spPr>
          <a:xfrm>
            <a:off x="323528" y="1421278"/>
            <a:ext cx="3465385" cy="3158247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Ao premer a ligazón de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Consultar as miñas peticións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, cargaranse por defecto tódalas peticións do devandito usuario, ordenadas por data de maior a menor.</a:t>
            </a:r>
          </a:p>
          <a:p>
            <a:pPr algn="just">
              <a:lnSpc>
                <a:spcPts val="1900"/>
              </a:lnSpc>
            </a:pPr>
            <a:endParaRPr lang="gl-ES" sz="1400" dirty="0">
              <a:solidFill>
                <a:schemeClr val="tx1"/>
              </a:solidFill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As accións posibles sobre unha petición son: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Ver detalles 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(só para peticións tramitadas e con erros).  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Corrixir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 (só para peticións pendentes de validar). Permite modificar campos da petición.</a:t>
            </a:r>
          </a:p>
        </p:txBody>
      </p:sp>
      <p:sp>
        <p:nvSpPr>
          <p:cNvPr id="30" name="29 Rectángulo redondeado"/>
          <p:cNvSpPr/>
          <p:nvPr/>
        </p:nvSpPr>
        <p:spPr>
          <a:xfrm>
            <a:off x="441064" y="4939968"/>
            <a:ext cx="8082632" cy="738420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O estado dunha petición ilustrarase mediante a seguinte lenda de cores:</a:t>
            </a:r>
          </a:p>
          <a:p>
            <a:pPr algn="just">
              <a:lnSpc>
                <a:spcPts val="1900"/>
              </a:lnSpc>
            </a:pPr>
            <a:endParaRPr lang="gl-ES" sz="140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4792" y="5373216"/>
            <a:ext cx="5415520" cy="29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lvazquco\Desktop\Nueva carpeta\2017-02-02_1109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908" y="4105396"/>
            <a:ext cx="172526" cy="17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C:\Users\lvazquco\Desktop\Nueva carpeta\2017-02-02_1117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277" y="3896190"/>
            <a:ext cx="159788" cy="19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33 Grupo"/>
          <p:cNvGrpSpPr/>
          <p:nvPr/>
        </p:nvGrpSpPr>
        <p:grpSpPr>
          <a:xfrm>
            <a:off x="4101510" y="1340768"/>
            <a:ext cx="4750104" cy="2363026"/>
            <a:chOff x="4164130" y="1709976"/>
            <a:chExt cx="4951606" cy="2463267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64130" y="1709976"/>
              <a:ext cx="4951606" cy="24632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C:\Users\lvazquco\Desktop\Nueva carpeta\2017-02-02_11092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1293" y="3785155"/>
              <a:ext cx="172526" cy="172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89820" y="3983515"/>
              <a:ext cx="155472" cy="180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C:\Users\lvazquco\Desktop\Nueva carpeta\2017-02-02_113032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9346" y="3777661"/>
              <a:ext cx="163609" cy="352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38 Rectángulo redondeado"/>
            <p:cNvSpPr/>
            <p:nvPr/>
          </p:nvSpPr>
          <p:spPr>
            <a:xfrm>
              <a:off x="8582639" y="3741681"/>
              <a:ext cx="223200" cy="216000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/>
            </a:p>
          </p:txBody>
        </p:sp>
      </p:grpSp>
      <p:pic>
        <p:nvPicPr>
          <p:cNvPr id="41" name="Picture 3" descr="C:\Users\lvazquco\Desktop\Nueva carpeta\2017-02-02_114008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250" y="4132904"/>
            <a:ext cx="165735" cy="14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41 Rectángulo redondeado"/>
          <p:cNvSpPr/>
          <p:nvPr/>
        </p:nvSpPr>
        <p:spPr>
          <a:xfrm>
            <a:off x="8410859" y="3914075"/>
            <a:ext cx="223200" cy="21600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44" name="43 Imagen" descr="C:\Users\lvazquco\Desktop\Nueva carpeta\2017-02-02_111404.jp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962" y="2354641"/>
            <a:ext cx="184150" cy="167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44 Imagen" descr="C:\Users\lvazquco\Desktop\Nueva carpeta\2017-02-02_111404.jp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117" y="2339401"/>
            <a:ext cx="184150" cy="150255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46 Elipse"/>
          <p:cNvSpPr/>
          <p:nvPr/>
        </p:nvSpPr>
        <p:spPr>
          <a:xfrm>
            <a:off x="467544" y="3284984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48" name="47 Elipse"/>
          <p:cNvSpPr/>
          <p:nvPr/>
        </p:nvSpPr>
        <p:spPr>
          <a:xfrm>
            <a:off x="474008" y="375305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49" name="48 Elipse"/>
          <p:cNvSpPr/>
          <p:nvPr/>
        </p:nvSpPr>
        <p:spPr>
          <a:xfrm>
            <a:off x="8467932" y="315149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50" name="49 Elipse"/>
          <p:cNvSpPr/>
          <p:nvPr/>
        </p:nvSpPr>
        <p:spPr>
          <a:xfrm>
            <a:off x="8550995" y="380989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pic>
        <p:nvPicPr>
          <p:cNvPr id="46" name="45 Imagen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0574">
            <a:off x="3577328" y="2867072"/>
            <a:ext cx="634510" cy="35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52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Resposta da petición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6" name="Picture 2" descr="C:\Users\lvazquco\Desktop\Capturas manual v3.05\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556" y="980728"/>
            <a:ext cx="3600400" cy="527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Rectángulo redondeado"/>
          <p:cNvSpPr/>
          <p:nvPr/>
        </p:nvSpPr>
        <p:spPr>
          <a:xfrm>
            <a:off x="329726" y="1412777"/>
            <a:ext cx="3234162" cy="3816424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A resposta da petición está dividida en 4 bloques: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Datos da petición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: inclúe o identificador e a data da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petición</a:t>
            </a:r>
            <a:endParaRPr lang="gl-ES" sz="1400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Datos do solicitante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: inclúe o identificador do expediente e o código do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procedemento</a:t>
            </a:r>
            <a:endParaRPr lang="gl-ES" sz="1400" dirty="0">
              <a:solidFill>
                <a:schemeClr val="tx1"/>
              </a:solidFill>
              <a:cs typeface="Arial" pitchFamily="34" charset="0"/>
            </a:endParaRP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Datos do titular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: datos do titular sobre o que se realiza a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petición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Datos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solicitados</a:t>
            </a:r>
            <a:r>
              <a:rPr lang="gl-ES" sz="1400" dirty="0">
                <a:solidFill>
                  <a:schemeClr val="tx1"/>
                </a:solidFill>
                <a:cs typeface="Arial" pitchFamily="34" charset="0"/>
              </a:rPr>
              <a:t>: datos propios de cada 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servizo</a:t>
            </a:r>
            <a:endParaRPr lang="gl-ES" sz="14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4543190" y="1468269"/>
            <a:ext cx="685735" cy="174944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6" name="15 Rectángulo redondeado"/>
          <p:cNvSpPr/>
          <p:nvPr/>
        </p:nvSpPr>
        <p:spPr>
          <a:xfrm>
            <a:off x="4534138" y="2009285"/>
            <a:ext cx="757742" cy="15609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9" name="18 Rectángulo redondeado"/>
          <p:cNvSpPr/>
          <p:nvPr/>
        </p:nvSpPr>
        <p:spPr>
          <a:xfrm>
            <a:off x="4534136" y="2342166"/>
            <a:ext cx="685734" cy="15609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2" name="21 Rectángulo redondeado"/>
          <p:cNvSpPr/>
          <p:nvPr/>
        </p:nvSpPr>
        <p:spPr>
          <a:xfrm>
            <a:off x="4543186" y="2831334"/>
            <a:ext cx="757743" cy="180031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26" name="2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609200" y="3355963"/>
            <a:ext cx="772742" cy="433076"/>
          </a:xfrm>
          <a:prstGeom prst="rect">
            <a:avLst/>
          </a:prstGeom>
        </p:spPr>
      </p:pic>
      <p:sp>
        <p:nvSpPr>
          <p:cNvPr id="27" name="26 Elipse"/>
          <p:cNvSpPr/>
          <p:nvPr/>
        </p:nvSpPr>
        <p:spPr>
          <a:xfrm>
            <a:off x="517441" y="2564944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8" name="27 Elipse"/>
          <p:cNvSpPr/>
          <p:nvPr/>
        </p:nvSpPr>
        <p:spPr>
          <a:xfrm>
            <a:off x="510977" y="296096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29" name="28 Elipse"/>
          <p:cNvSpPr/>
          <p:nvPr/>
        </p:nvSpPr>
        <p:spPr>
          <a:xfrm>
            <a:off x="501452" y="368104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0" name="29 Elipse"/>
          <p:cNvSpPr/>
          <p:nvPr/>
        </p:nvSpPr>
        <p:spPr>
          <a:xfrm>
            <a:off x="501452" y="4185104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31" name="30 Elipse"/>
          <p:cNvSpPr/>
          <p:nvPr/>
        </p:nvSpPr>
        <p:spPr>
          <a:xfrm>
            <a:off x="4405873" y="144533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2" name="31 Elipse"/>
          <p:cNvSpPr/>
          <p:nvPr/>
        </p:nvSpPr>
        <p:spPr>
          <a:xfrm>
            <a:off x="4399409" y="198537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3" name="32 Elipse"/>
          <p:cNvSpPr/>
          <p:nvPr/>
        </p:nvSpPr>
        <p:spPr>
          <a:xfrm>
            <a:off x="4389884" y="234541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4" name="33 Elipse"/>
          <p:cNvSpPr/>
          <p:nvPr/>
        </p:nvSpPr>
        <p:spPr>
          <a:xfrm>
            <a:off x="4389884" y="284947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Resposta da petición 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308971" y="1297727"/>
            <a:ext cx="3470941" cy="4820870"/>
          </a:xfrm>
          <a:prstGeom prst="roundRect">
            <a:avLst>
              <a:gd name="adj" fmla="val 13245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Na esquina superior esquerda indícase o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resultado</a:t>
            </a:r>
            <a:r>
              <a:rPr lang="gl-ES" sz="1400" dirty="0">
                <a:cs typeface="Arial" pitchFamily="34" charset="0"/>
              </a:rPr>
              <a:t> da petición: </a:t>
            </a:r>
          </a:p>
          <a:p>
            <a:pPr algn="just">
              <a:lnSpc>
                <a:spcPts val="1900"/>
              </a:lnSpc>
            </a:pPr>
            <a:endParaRPr lang="gl-ES" sz="1400" dirty="0" smtClean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endParaRPr lang="gl-ES" sz="1400" dirty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endParaRPr lang="gl-ES" sz="1400" dirty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Nos tres casos a mensaxe pode </a:t>
            </a:r>
            <a:r>
              <a:rPr lang="gl-ES" sz="1400" dirty="0" smtClean="0">
                <a:cs typeface="Arial" pitchFamily="34" charset="0"/>
              </a:rPr>
              <a:t>achegar </a:t>
            </a:r>
            <a:r>
              <a:rPr lang="gl-ES" sz="1400" dirty="0">
                <a:cs typeface="Arial" pitchFamily="34" charset="0"/>
              </a:rPr>
              <a:t>información específica segundo a resposta obtida. </a:t>
            </a:r>
            <a:endParaRPr lang="gl-ES" sz="1400" dirty="0" smtClean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endParaRPr lang="gl-ES" sz="1400" dirty="0">
              <a:cs typeface="Arial" pitchFamily="34" charset="0"/>
            </a:endParaRPr>
          </a:p>
          <a:p>
            <a:pPr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Na parte inferior premendo en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Exportar</a:t>
            </a:r>
            <a:r>
              <a:rPr lang="gl-ES" sz="1400" dirty="0" smtClean="0">
                <a:cs typeface="Arial" pitchFamily="34" charset="0"/>
              </a:rPr>
              <a:t>  </a:t>
            </a:r>
            <a:r>
              <a:rPr lang="gl-ES" sz="1400" dirty="0">
                <a:cs typeface="Arial" pitchFamily="34" charset="0"/>
              </a:rPr>
              <a:t>encóntranse os ficheiros que se poden descargar :</a:t>
            </a:r>
          </a:p>
          <a:p>
            <a:pPr marL="285750" indent="-285750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Descargar folla de cálculo </a:t>
            </a:r>
            <a:r>
              <a:rPr lang="gl-ES" sz="1400" dirty="0">
                <a:cs typeface="Arial" pitchFamily="34" charset="0"/>
              </a:rPr>
              <a:t>en formato Excel ou </a:t>
            </a:r>
            <a:r>
              <a:rPr lang="gl-ES" sz="1400" dirty="0" smtClean="0">
                <a:cs typeface="Arial" pitchFamily="34" charset="0"/>
              </a:rPr>
              <a:t>OpenDocument</a:t>
            </a:r>
            <a:endParaRPr lang="gl-ES" sz="1400" dirty="0">
              <a:cs typeface="Arial" pitchFamily="34" charset="0"/>
            </a:endParaRPr>
          </a:p>
          <a:p>
            <a:pPr marL="285750" indent="-285750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Descargar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XML</a:t>
            </a:r>
            <a:endParaRPr lang="gl-ES" sz="1400" dirty="0">
              <a:cs typeface="Arial" pitchFamily="34" charset="0"/>
            </a:endParaRPr>
          </a:p>
          <a:p>
            <a:pPr marL="285750" indent="-285750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Obter xustificante </a:t>
            </a:r>
            <a:r>
              <a:rPr lang="gl-ES" sz="1400" dirty="0">
                <a:cs typeface="Arial" pitchFamily="34" charset="0"/>
              </a:rPr>
              <a:t>en PDF,  firmado ou non. No caso de  exportacións específicas ou </a:t>
            </a:r>
            <a:r>
              <a:rPr lang="gl-ES" sz="1400" dirty="0" smtClean="0">
                <a:cs typeface="Arial" pitchFamily="34" charset="0"/>
              </a:rPr>
              <a:t>trámites </a:t>
            </a:r>
            <a:r>
              <a:rPr lang="gl-ES" sz="1400" dirty="0">
                <a:cs typeface="Arial" pitchFamily="34" charset="0"/>
              </a:rPr>
              <a:t>con erro o xustificante non será </a:t>
            </a:r>
            <a:r>
              <a:rPr lang="gl-ES" sz="1400" dirty="0" smtClean="0">
                <a:cs typeface="Arial" pitchFamily="34" charset="0"/>
              </a:rPr>
              <a:t>asinado</a:t>
            </a:r>
            <a:endParaRPr lang="gl-ES" sz="1400" dirty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endParaRPr lang="gl-ES" sz="1400" dirty="0"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1" t="37705" r="73271" b="53125"/>
          <a:stretch/>
        </p:blipFill>
        <p:spPr bwMode="auto">
          <a:xfrm>
            <a:off x="1213182" y="1880888"/>
            <a:ext cx="1918658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C:\Users\lvazquco\Desktop\Capturas manual v3.05\1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933" y="4864586"/>
            <a:ext cx="1933998" cy="156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693" y="5025631"/>
            <a:ext cx="1678519" cy="48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14 Rectángulo redondeado"/>
          <p:cNvSpPr/>
          <p:nvPr/>
        </p:nvSpPr>
        <p:spPr>
          <a:xfrm>
            <a:off x="4732941" y="5205651"/>
            <a:ext cx="614243" cy="231435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6354198" y="5251193"/>
            <a:ext cx="855007" cy="36007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6354198" y="5656268"/>
            <a:ext cx="1738292" cy="18000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sp>
        <p:nvSpPr>
          <p:cNvPr id="20" name="19 Rectángulo redondeado"/>
          <p:cNvSpPr/>
          <p:nvPr/>
        </p:nvSpPr>
        <p:spPr>
          <a:xfrm>
            <a:off x="6354198" y="5863187"/>
            <a:ext cx="1552143" cy="150818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37402"/>
            <a:ext cx="4204800" cy="1116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000" y="3678019"/>
            <a:ext cx="4205241" cy="111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000" y="2464444"/>
            <a:ext cx="4204800" cy="1110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25 Rectángulo redondeado"/>
          <p:cNvSpPr/>
          <p:nvPr/>
        </p:nvSpPr>
        <p:spPr>
          <a:xfrm>
            <a:off x="4287035" y="2512150"/>
            <a:ext cx="1005045" cy="19800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sp>
        <p:nvSpPr>
          <p:cNvPr id="28" name="27 Rectángulo redondeado"/>
          <p:cNvSpPr/>
          <p:nvPr/>
        </p:nvSpPr>
        <p:spPr>
          <a:xfrm>
            <a:off x="4236014" y="1302693"/>
            <a:ext cx="1478475" cy="197598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srgbClr val="BF5908"/>
              </a:solidFill>
            </a:endParaRPr>
          </a:p>
        </p:txBody>
      </p:sp>
      <p:sp>
        <p:nvSpPr>
          <p:cNvPr id="30" name="29 Rectángulo redondeado"/>
          <p:cNvSpPr/>
          <p:nvPr/>
        </p:nvSpPr>
        <p:spPr>
          <a:xfrm>
            <a:off x="4287035" y="3711203"/>
            <a:ext cx="2733237" cy="197598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sp>
        <p:nvSpPr>
          <p:cNvPr id="33" name="32 Elipse"/>
          <p:cNvSpPr/>
          <p:nvPr/>
        </p:nvSpPr>
        <p:spPr>
          <a:xfrm>
            <a:off x="339517" y="132591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4" name="33 Elipse"/>
          <p:cNvSpPr/>
          <p:nvPr/>
        </p:nvSpPr>
        <p:spPr>
          <a:xfrm>
            <a:off x="3448447" y="3512153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5" name="34 Elipse"/>
          <p:cNvSpPr/>
          <p:nvPr/>
        </p:nvSpPr>
        <p:spPr>
          <a:xfrm>
            <a:off x="498391" y="423991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6" name="35 Elipse"/>
          <p:cNvSpPr/>
          <p:nvPr/>
        </p:nvSpPr>
        <p:spPr>
          <a:xfrm>
            <a:off x="495407" y="467693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37" name="36 Elipse"/>
          <p:cNvSpPr/>
          <p:nvPr/>
        </p:nvSpPr>
        <p:spPr>
          <a:xfrm>
            <a:off x="495330" y="497719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  <p:sp>
        <p:nvSpPr>
          <p:cNvPr id="38" name="37 Elipse"/>
          <p:cNvSpPr/>
          <p:nvPr/>
        </p:nvSpPr>
        <p:spPr>
          <a:xfrm>
            <a:off x="4176385" y="141029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9" name="38 Elipse"/>
          <p:cNvSpPr/>
          <p:nvPr/>
        </p:nvSpPr>
        <p:spPr>
          <a:xfrm>
            <a:off x="4200170" y="262015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40" name="39 Elipse"/>
          <p:cNvSpPr/>
          <p:nvPr/>
        </p:nvSpPr>
        <p:spPr>
          <a:xfrm>
            <a:off x="4176384" y="364936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41" name="40 Elipse"/>
          <p:cNvSpPr/>
          <p:nvPr/>
        </p:nvSpPr>
        <p:spPr>
          <a:xfrm>
            <a:off x="5236223" y="533171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42" name="41 Elipse"/>
          <p:cNvSpPr/>
          <p:nvPr/>
        </p:nvSpPr>
        <p:spPr>
          <a:xfrm>
            <a:off x="6206073" y="532003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43" name="42 Elipse"/>
          <p:cNvSpPr/>
          <p:nvPr/>
        </p:nvSpPr>
        <p:spPr>
          <a:xfrm>
            <a:off x="6203089" y="566124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44" name="43 Elipse"/>
          <p:cNvSpPr/>
          <p:nvPr/>
        </p:nvSpPr>
        <p:spPr>
          <a:xfrm>
            <a:off x="6203012" y="587727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5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5824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 redondeado"/>
          <p:cNvSpPr/>
          <p:nvPr/>
        </p:nvSpPr>
        <p:spPr>
          <a:xfrm>
            <a:off x="251520" y="5589240"/>
            <a:ext cx="8331468" cy="843635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Nestes casos pódense mostrar os </a:t>
            </a:r>
            <a:r>
              <a:rPr lang="gl-ES" sz="1400" dirty="0" smtClean="0">
                <a:cs typeface="Arial" pitchFamily="34" charset="0"/>
              </a:rPr>
              <a:t>botóns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Obter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xustificante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firmado</a:t>
            </a:r>
            <a:r>
              <a:rPr lang="gl-ES" sz="1400" dirty="0" smtClean="0">
                <a:cs typeface="Arial" pitchFamily="34" charset="0"/>
              </a:rPr>
              <a:t> </a:t>
            </a:r>
            <a:r>
              <a:rPr lang="gl-ES" sz="1400" dirty="0">
                <a:cs typeface="Arial" pitchFamily="34" charset="0"/>
              </a:rPr>
              <a:t>e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Obter xustificante </a:t>
            </a:r>
            <a:r>
              <a:rPr lang="gl-ES" sz="1400" dirty="0">
                <a:cs typeface="Arial" pitchFamily="34" charset="0"/>
              </a:rPr>
              <a:t>de forma simultánea. O primeiro mostra a información de acordo ao tipo de visualización por defecto e o segundo ao tipo de visualización seleccionada.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Resposta da petición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1"/>
          <a:stretch/>
        </p:blipFill>
        <p:spPr bwMode="auto">
          <a:xfrm>
            <a:off x="677531" y="2915637"/>
            <a:ext cx="2901001" cy="252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3"/>
          <a:stretch/>
        </p:blipFill>
        <p:spPr bwMode="auto">
          <a:xfrm>
            <a:off x="4130400" y="2753117"/>
            <a:ext cx="3156768" cy="258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4"/>
          <a:srcRect t="31727"/>
          <a:stretch/>
        </p:blipFill>
        <p:spPr>
          <a:xfrm>
            <a:off x="1929164" y="1766566"/>
            <a:ext cx="4918655" cy="61917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" name="7 Rectángulo redondeado"/>
          <p:cNvSpPr/>
          <p:nvPr/>
        </p:nvSpPr>
        <p:spPr>
          <a:xfrm>
            <a:off x="251520" y="1164012"/>
            <a:ext cx="8158364" cy="597928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Se un servizo dispón de diferentes formas de ver a información dunha mesma </a:t>
            </a:r>
            <a:r>
              <a:rPr lang="gl-ES" sz="1400" dirty="0" smtClean="0">
                <a:cs typeface="Arial" pitchFamily="34" charset="0"/>
              </a:rPr>
              <a:t>resposta </a:t>
            </a:r>
            <a:r>
              <a:rPr lang="gl-ES" sz="1400" dirty="0">
                <a:cs typeface="Arial" pitchFamily="34" charset="0"/>
              </a:rPr>
              <a:t>pódese seleccionar o tipo de visualización desexado a través dunha lista despregable (    ).</a:t>
            </a:r>
          </a:p>
        </p:txBody>
      </p:sp>
      <p:sp>
        <p:nvSpPr>
          <p:cNvPr id="9" name="8 Rectángulo redondeado"/>
          <p:cNvSpPr/>
          <p:nvPr/>
        </p:nvSpPr>
        <p:spPr>
          <a:xfrm>
            <a:off x="3441332" y="1855518"/>
            <a:ext cx="3197419" cy="405056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272980" y="2393343"/>
            <a:ext cx="3307504" cy="583483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Exemplo de resposta completa do servizo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Certificado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da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renda</a:t>
            </a:r>
            <a:r>
              <a:rPr lang="gl-ES" sz="1400" dirty="0" smtClean="0">
                <a:cs typeface="Arial" pitchFamily="34" charset="0"/>
              </a:rPr>
              <a:t>.</a:t>
            </a:r>
            <a:endParaRPr lang="gl-ES" sz="1400" dirty="0">
              <a:cs typeface="Arial" pitchFamily="34" charset="0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4053048" y="2276872"/>
            <a:ext cx="4860892" cy="583483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Exemplo de resposta reducida do servizo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Certificado da renda</a:t>
            </a:r>
            <a:r>
              <a:rPr lang="gl-ES" sz="1400" dirty="0" smtClean="0">
                <a:cs typeface="Arial" pitchFamily="34" charset="0"/>
              </a:rPr>
              <a:t>.</a:t>
            </a:r>
            <a:endParaRPr lang="gl-ES" sz="1400" dirty="0">
              <a:cs typeface="Arial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708" y="3140968"/>
            <a:ext cx="1917220" cy="185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20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8034">
            <a:off x="2374098" y="2866618"/>
            <a:ext cx="772742" cy="433076"/>
          </a:xfrm>
          <a:prstGeom prst="rect">
            <a:avLst/>
          </a:prstGeom>
        </p:spPr>
      </p:pic>
      <p:sp>
        <p:nvSpPr>
          <p:cNvPr id="12" name="11 Rectángulo redondeado"/>
          <p:cNvSpPr/>
          <p:nvPr/>
        </p:nvSpPr>
        <p:spPr>
          <a:xfrm>
            <a:off x="1565503" y="3032976"/>
            <a:ext cx="580579" cy="18000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pic>
        <p:nvPicPr>
          <p:cNvPr id="22" name="2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8034">
            <a:off x="5659308" y="2783285"/>
            <a:ext cx="772742" cy="433076"/>
          </a:xfrm>
          <a:prstGeom prst="rect">
            <a:avLst/>
          </a:prstGeom>
        </p:spPr>
      </p:pic>
      <p:pic>
        <p:nvPicPr>
          <p:cNvPr id="23" name="22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18165">
            <a:off x="7202973" y="5095508"/>
            <a:ext cx="772742" cy="433076"/>
          </a:xfrm>
          <a:prstGeom prst="rect">
            <a:avLst/>
          </a:prstGeom>
        </p:spPr>
      </p:pic>
      <p:sp>
        <p:nvSpPr>
          <p:cNvPr id="13" name="12 Rectángulo redondeado"/>
          <p:cNvSpPr/>
          <p:nvPr/>
        </p:nvSpPr>
        <p:spPr>
          <a:xfrm>
            <a:off x="5137850" y="2881219"/>
            <a:ext cx="580579" cy="18000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>
              <a:solidFill>
                <a:prstClr val="black"/>
              </a:solidFill>
            </a:endParaRPr>
          </a:p>
        </p:txBody>
      </p:sp>
      <p:sp>
        <p:nvSpPr>
          <p:cNvPr id="24" name="23 Elipse"/>
          <p:cNvSpPr/>
          <p:nvPr/>
        </p:nvSpPr>
        <p:spPr>
          <a:xfrm>
            <a:off x="5003397" y="150595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5" name="24 Elipse"/>
          <p:cNvSpPr/>
          <p:nvPr/>
        </p:nvSpPr>
        <p:spPr>
          <a:xfrm>
            <a:off x="3347213" y="177281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179581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Descarga de ficheiros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"/>
          <a:stretch/>
        </p:blipFill>
        <p:spPr bwMode="auto">
          <a:xfrm>
            <a:off x="3995936" y="1364188"/>
            <a:ext cx="4865301" cy="429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372889" y="1406001"/>
            <a:ext cx="3384376" cy="2158838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Ficheiro XML: </a:t>
            </a:r>
            <a:r>
              <a:rPr lang="gl-ES" sz="1400" dirty="0" smtClean="0">
                <a:cs typeface="Arial" pitchFamily="34" charset="0"/>
              </a:rPr>
              <a:t>mostra </a:t>
            </a:r>
            <a:r>
              <a:rPr lang="gl-ES" sz="1400" dirty="0">
                <a:cs typeface="Arial" pitchFamily="34" charset="0"/>
              </a:rPr>
              <a:t>a información da resposta en formato XML.</a:t>
            </a:r>
          </a:p>
          <a:p>
            <a:pPr algn="just">
              <a:lnSpc>
                <a:spcPts val="1900"/>
              </a:lnSpc>
            </a:pPr>
            <a:endParaRPr lang="gl-ES" sz="1400" dirty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Este ficheiro constitúe o certificado orixinal asinado </a:t>
            </a:r>
            <a:r>
              <a:rPr lang="gl-ES" sz="1400" dirty="0" smtClean="0">
                <a:cs typeface="Arial" pitchFamily="34" charset="0"/>
              </a:rPr>
              <a:t>electronicamente </a:t>
            </a:r>
            <a:r>
              <a:rPr lang="gl-ES" sz="1400" dirty="0">
                <a:cs typeface="Arial" pitchFamily="34" charset="0"/>
              </a:rPr>
              <a:t>polo organismo cedente dos </a:t>
            </a:r>
            <a:r>
              <a:rPr lang="gl-ES" sz="1400" dirty="0" smtClean="0">
                <a:cs typeface="Arial" pitchFamily="34" charset="0"/>
              </a:rPr>
              <a:t>datos e ten </a:t>
            </a:r>
            <a:r>
              <a:rPr lang="gl-ES" sz="1400" dirty="0">
                <a:cs typeface="Arial" pitchFamily="34" charset="0"/>
              </a:rPr>
              <a:t>a mesma validez legal que o certificado emitido en formato papel.</a:t>
            </a:r>
          </a:p>
        </p:txBody>
      </p:sp>
      <p:sp>
        <p:nvSpPr>
          <p:cNvPr id="11" name="55 Rectángulo"/>
          <p:cNvSpPr/>
          <p:nvPr/>
        </p:nvSpPr>
        <p:spPr>
          <a:xfrm rot="20161116">
            <a:off x="5728956" y="3179825"/>
            <a:ext cx="1590838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BF5908"/>
            </a:solidFill>
          </a:ln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gl-E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5908"/>
                </a:solidFill>
                <a:effectLst/>
                <a:uLnTx/>
                <a:uFillTx/>
              </a:rPr>
              <a:t>ILUSTRATIVO</a:t>
            </a:r>
            <a:endParaRPr kumimoji="0" lang="gl-ES" sz="1200" b="0" i="0" u="none" strike="noStrike" kern="0" cap="none" spc="0" normalizeH="0" baseline="0" noProof="0" dirty="0">
              <a:ln>
                <a:noFill/>
              </a:ln>
              <a:solidFill>
                <a:srgbClr val="BF5908"/>
              </a:solidFill>
              <a:effectLst/>
              <a:uLnTx/>
              <a:uFillTx/>
            </a:endParaRPr>
          </a:p>
        </p:txBody>
      </p:sp>
      <p:grpSp>
        <p:nvGrpSpPr>
          <p:cNvPr id="12" name="Grupo 1"/>
          <p:cNvGrpSpPr/>
          <p:nvPr/>
        </p:nvGrpSpPr>
        <p:grpSpPr>
          <a:xfrm>
            <a:off x="613593" y="3681834"/>
            <a:ext cx="2902967" cy="2376698"/>
            <a:chOff x="372889" y="3879995"/>
            <a:chExt cx="3257550" cy="2667000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889" y="3879995"/>
              <a:ext cx="3257550" cy="2667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13 Rectángulo redondeado"/>
            <p:cNvSpPr/>
            <p:nvPr/>
          </p:nvSpPr>
          <p:spPr>
            <a:xfrm>
              <a:off x="628998" y="4899169"/>
              <a:ext cx="2462455" cy="314326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/>
            </a:p>
          </p:txBody>
        </p:sp>
      </p:grpSp>
      <p:sp>
        <p:nvSpPr>
          <p:cNvPr id="16" name="15 Elipse"/>
          <p:cNvSpPr/>
          <p:nvPr/>
        </p:nvSpPr>
        <p:spPr>
          <a:xfrm>
            <a:off x="511479" y="156443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17" name="16 Elipse"/>
          <p:cNvSpPr/>
          <p:nvPr/>
        </p:nvSpPr>
        <p:spPr>
          <a:xfrm>
            <a:off x="730048" y="468084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Descarga de ficheiros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176392"/>
            <a:ext cx="2077321" cy="185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Rectángulo redondeado"/>
          <p:cNvSpPr/>
          <p:nvPr/>
        </p:nvSpPr>
        <p:spPr>
          <a:xfrm>
            <a:off x="1621346" y="5432978"/>
            <a:ext cx="1758491" cy="93564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8" name="7 Rectángulo redondeado"/>
          <p:cNvSpPr/>
          <p:nvPr/>
        </p:nvSpPr>
        <p:spPr>
          <a:xfrm>
            <a:off x="462295" y="1558194"/>
            <a:ext cx="3461633" cy="2158838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Xustificante</a:t>
            </a:r>
            <a:r>
              <a:rPr lang="gl-ES" sz="1400" dirty="0">
                <a:cs typeface="Arial" pitchFamily="34" charset="0"/>
              </a:rPr>
              <a:t>: </a:t>
            </a:r>
            <a:r>
              <a:rPr lang="gl-ES" sz="1400" dirty="0" smtClean="0">
                <a:cs typeface="Arial" pitchFamily="34" charset="0"/>
              </a:rPr>
              <a:t>contén </a:t>
            </a:r>
            <a:r>
              <a:rPr lang="gl-ES" sz="1400" dirty="0">
                <a:cs typeface="Arial" pitchFamily="34" charset="0"/>
              </a:rPr>
              <a:t>a información da resposta  en formato </a:t>
            </a:r>
            <a:r>
              <a:rPr lang="gl-ES" sz="1400" dirty="0" smtClean="0">
                <a:cs typeface="Arial" pitchFamily="34" charset="0"/>
              </a:rPr>
              <a:t>PDF</a:t>
            </a:r>
            <a:endParaRPr lang="gl-ES" sz="1400" dirty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endParaRPr lang="gl-ES" sz="1400" dirty="0" smtClean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r>
              <a:rPr lang="gl-ES" sz="1400" dirty="0" smtClean="0">
                <a:cs typeface="Arial" pitchFamily="34" charset="0"/>
              </a:rPr>
              <a:t>No </a:t>
            </a:r>
            <a:r>
              <a:rPr lang="gl-ES" sz="1400" dirty="0">
                <a:cs typeface="Arial" pitchFamily="34" charset="0"/>
              </a:rPr>
              <a:t>caso de que a consulta se tramitase correctamente, este ficheiro PDF estará firmado dixitalmente como dilixencia da consulta realizada.  </a:t>
            </a:r>
            <a:endParaRPr lang="gl-ES" sz="1400" dirty="0" smtClean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endParaRPr lang="gl-ES" sz="1400" dirty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r>
              <a:rPr lang="gl-ES" sz="1400" dirty="0" smtClean="0">
                <a:cs typeface="Arial" pitchFamily="34" charset="0"/>
              </a:rPr>
              <a:t>Noutro caso </a:t>
            </a:r>
            <a:r>
              <a:rPr lang="gl-ES" sz="1400" dirty="0">
                <a:cs typeface="Arial" pitchFamily="34" charset="0"/>
              </a:rPr>
              <a:t>pódese obter o ficheiro PDF sen </a:t>
            </a:r>
            <a:r>
              <a:rPr lang="gl-ES" sz="1400" dirty="0" smtClean="0">
                <a:cs typeface="Arial" pitchFamily="34" charset="0"/>
              </a:rPr>
              <a:t>firmar</a:t>
            </a:r>
            <a:endParaRPr lang="gl-ES" sz="1400" dirty="0">
              <a:cs typeface="Arial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398" y="1142736"/>
            <a:ext cx="2876568" cy="3437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062" y="3210620"/>
            <a:ext cx="3195833" cy="2761779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1624642" y="5211507"/>
            <a:ext cx="1758491" cy="180020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21" name="55 Rectángulo"/>
          <p:cNvSpPr/>
          <p:nvPr/>
        </p:nvSpPr>
        <p:spPr>
          <a:xfrm rot="20161116">
            <a:off x="5135692" y="2446189"/>
            <a:ext cx="1590838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BF5908"/>
            </a:solidFill>
          </a:ln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gl-E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5908"/>
                </a:solidFill>
                <a:effectLst/>
                <a:uLnTx/>
                <a:uFillTx/>
              </a:rPr>
              <a:t>ILUSTRATIVO</a:t>
            </a:r>
            <a:endParaRPr kumimoji="0" lang="gl-ES" sz="1200" b="0" i="0" u="none" strike="noStrike" kern="0" cap="none" spc="0" normalizeH="0" baseline="0" noProof="0" dirty="0">
              <a:ln>
                <a:noFill/>
              </a:ln>
              <a:solidFill>
                <a:srgbClr val="BF5908"/>
              </a:solidFill>
              <a:effectLst/>
              <a:uLnTx/>
              <a:uFillTx/>
            </a:endParaRPr>
          </a:p>
        </p:txBody>
      </p:sp>
      <p:sp>
        <p:nvSpPr>
          <p:cNvPr id="23" name="55 Rectángulo"/>
          <p:cNvSpPr/>
          <p:nvPr/>
        </p:nvSpPr>
        <p:spPr>
          <a:xfrm rot="20161116">
            <a:off x="6207558" y="4713184"/>
            <a:ext cx="1590838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BF5908"/>
            </a:solidFill>
          </a:ln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gl-E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5908"/>
                </a:solidFill>
                <a:effectLst/>
                <a:uLnTx/>
                <a:uFillTx/>
              </a:rPr>
              <a:t>ILUSTRATIVO</a:t>
            </a:r>
            <a:endParaRPr kumimoji="0" lang="gl-ES" sz="1200" b="0" i="0" u="none" strike="noStrike" kern="0" cap="none" spc="0" normalizeH="0" baseline="0" noProof="0" dirty="0">
              <a:ln>
                <a:noFill/>
              </a:ln>
              <a:solidFill>
                <a:srgbClr val="BF5908"/>
              </a:solidFill>
              <a:effectLst/>
              <a:uLnTx/>
              <a:uFillTx/>
            </a:endParaRPr>
          </a:p>
        </p:txBody>
      </p:sp>
      <p:pic>
        <p:nvPicPr>
          <p:cNvPr id="24" name="23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25524">
            <a:off x="3172723" y="4519208"/>
            <a:ext cx="1255479" cy="292508"/>
          </a:xfrm>
          <a:prstGeom prst="rect">
            <a:avLst/>
          </a:prstGeom>
        </p:spPr>
      </p:pic>
      <p:pic>
        <p:nvPicPr>
          <p:cNvPr id="25" name="24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06976">
            <a:off x="3363933" y="4848856"/>
            <a:ext cx="2131058" cy="212402"/>
          </a:xfrm>
          <a:prstGeom prst="rect">
            <a:avLst/>
          </a:prstGeom>
        </p:spPr>
      </p:pic>
      <p:sp>
        <p:nvSpPr>
          <p:cNvPr id="26" name="25 Elipse"/>
          <p:cNvSpPr/>
          <p:nvPr/>
        </p:nvSpPr>
        <p:spPr>
          <a:xfrm>
            <a:off x="589449" y="147870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27" name="26 Elipse"/>
          <p:cNvSpPr/>
          <p:nvPr/>
        </p:nvSpPr>
        <p:spPr>
          <a:xfrm>
            <a:off x="1945804" y="292286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A</a:t>
            </a:r>
          </a:p>
        </p:txBody>
      </p:sp>
      <p:sp>
        <p:nvSpPr>
          <p:cNvPr id="28" name="27 Elipse"/>
          <p:cNvSpPr/>
          <p:nvPr/>
        </p:nvSpPr>
        <p:spPr>
          <a:xfrm>
            <a:off x="1384598" y="3645024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B</a:t>
            </a:r>
            <a:endParaRPr lang="gl-ES" sz="1200" b="1" dirty="0"/>
          </a:p>
        </p:txBody>
      </p:sp>
      <p:sp>
        <p:nvSpPr>
          <p:cNvPr id="29" name="28 Elipse"/>
          <p:cNvSpPr/>
          <p:nvPr/>
        </p:nvSpPr>
        <p:spPr>
          <a:xfrm>
            <a:off x="7072406" y="109345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A</a:t>
            </a:r>
          </a:p>
        </p:txBody>
      </p:sp>
      <p:sp>
        <p:nvSpPr>
          <p:cNvPr id="30" name="29 Elipse"/>
          <p:cNvSpPr/>
          <p:nvPr/>
        </p:nvSpPr>
        <p:spPr>
          <a:xfrm>
            <a:off x="8494382" y="312062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B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332396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Descarga de ficheiros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483006" y="1340768"/>
            <a:ext cx="7833410" cy="597928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Folla de cálculo</a:t>
            </a:r>
            <a:r>
              <a:rPr lang="gl-ES" sz="1400" dirty="0">
                <a:cs typeface="Arial" pitchFamily="34" charset="0"/>
              </a:rPr>
              <a:t>: </a:t>
            </a:r>
            <a:r>
              <a:rPr lang="gl-ES" sz="1400" dirty="0" smtClean="0">
                <a:cs typeface="Arial" pitchFamily="34" charset="0"/>
              </a:rPr>
              <a:t>pódese </a:t>
            </a:r>
            <a:r>
              <a:rPr lang="gl-ES" sz="1400" dirty="0">
                <a:cs typeface="Arial" pitchFamily="34" charset="0"/>
              </a:rPr>
              <a:t>descargar a información da resposta nos formatos Excel e </a:t>
            </a:r>
            <a:r>
              <a:rPr lang="gl-ES" sz="1400" dirty="0" smtClean="0">
                <a:cs typeface="Arial" pitchFamily="34" charset="0"/>
              </a:rPr>
              <a:t>OpenDocument</a:t>
            </a:r>
            <a:endParaRPr lang="gl-ES" sz="1400" dirty="0"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3" y="2075550"/>
            <a:ext cx="7959513" cy="207353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506" y="4391282"/>
            <a:ext cx="2254794" cy="1846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9 Rectángulo redondeado"/>
          <p:cNvSpPr/>
          <p:nvPr/>
        </p:nvSpPr>
        <p:spPr>
          <a:xfrm>
            <a:off x="3831572" y="4864247"/>
            <a:ext cx="885907" cy="413184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2" name="11 Elipse"/>
          <p:cNvSpPr/>
          <p:nvPr/>
        </p:nvSpPr>
        <p:spPr>
          <a:xfrm>
            <a:off x="589449" y="153985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3</a:t>
            </a:r>
          </a:p>
        </p:txBody>
      </p:sp>
      <p:sp>
        <p:nvSpPr>
          <p:cNvPr id="13" name="55 Rectángulo"/>
          <p:cNvSpPr/>
          <p:nvPr/>
        </p:nvSpPr>
        <p:spPr>
          <a:xfrm rot="20161116">
            <a:off x="3604292" y="2973816"/>
            <a:ext cx="1590838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BF5908"/>
            </a:solidFill>
          </a:ln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gl-E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5908"/>
                </a:solidFill>
                <a:effectLst/>
                <a:uLnTx/>
                <a:uFillTx/>
              </a:rPr>
              <a:t>ILUSTRATIVO</a:t>
            </a:r>
            <a:endParaRPr kumimoji="0" lang="gl-ES" sz="1200" b="0" i="0" u="none" strike="noStrike" kern="0" cap="none" spc="0" normalizeH="0" baseline="0" noProof="0" dirty="0">
              <a:ln>
                <a:noFill/>
              </a:ln>
              <a:solidFill>
                <a:srgbClr val="BF5908"/>
              </a:solidFill>
              <a:effectLst/>
              <a:uLnTx/>
              <a:uFillTx/>
            </a:endParaRPr>
          </a:p>
        </p:txBody>
      </p:sp>
      <p:sp>
        <p:nvSpPr>
          <p:cNvPr id="14" name="13 Elipse"/>
          <p:cNvSpPr/>
          <p:nvPr/>
        </p:nvSpPr>
        <p:spPr>
          <a:xfrm>
            <a:off x="4614555" y="482187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7205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Descarga de ficheiros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336126" y="1666011"/>
            <a:ext cx="3690419" cy="3060350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Ao premer a ligazón de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Lotes</a:t>
            </a:r>
            <a:r>
              <a:rPr lang="gl-ES" sz="1400" dirty="0">
                <a:cs typeface="Arial" pitchFamily="34" charset="0"/>
              </a:rPr>
              <a:t>, cargaranse por defecto todo os lotes creados polo devandito </a:t>
            </a:r>
            <a:r>
              <a:rPr lang="gl-ES" sz="1400" dirty="0" smtClean="0">
                <a:cs typeface="Arial" pitchFamily="34" charset="0"/>
              </a:rPr>
              <a:t>usuario/a.</a:t>
            </a:r>
          </a:p>
          <a:p>
            <a:pPr algn="just">
              <a:lnSpc>
                <a:spcPts val="1900"/>
              </a:lnSpc>
            </a:pPr>
            <a:endParaRPr lang="gl-ES" sz="1400" dirty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Ao acceder aos detalles de cada lote (  </a:t>
            </a:r>
            <a:r>
              <a:rPr lang="gl-ES" sz="1400" dirty="0" smtClean="0">
                <a:cs typeface="Arial" pitchFamily="34" charset="0"/>
              </a:rPr>
              <a:t>), </a:t>
            </a:r>
            <a:r>
              <a:rPr lang="gl-ES" sz="1400" dirty="0">
                <a:cs typeface="Arial" pitchFamily="34" charset="0"/>
              </a:rPr>
              <a:t>poderanse realizar as seguintes accións:</a:t>
            </a:r>
          </a:p>
          <a:p>
            <a:pPr marL="285750" indent="-285750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Exportar</a:t>
            </a:r>
            <a:r>
              <a:rPr lang="gl-ES" sz="1400" dirty="0">
                <a:cs typeface="Arial" pitchFamily="34" charset="0"/>
              </a:rPr>
              <a:t> as respostas correspondentes ás peticións do lote en distintos formatos </a:t>
            </a:r>
            <a:r>
              <a:rPr lang="gl-ES" sz="1400" dirty="0" smtClean="0">
                <a:cs typeface="Arial" pitchFamily="34" charset="0"/>
              </a:rPr>
              <a:t>(*).</a:t>
            </a:r>
          </a:p>
          <a:p>
            <a:pPr marL="285750" indent="-285750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Ver as peticións </a:t>
            </a:r>
            <a:r>
              <a:rPr lang="gl-ES" sz="1400" dirty="0">
                <a:cs typeface="Arial" pitchFamily="34" charset="0"/>
              </a:rPr>
              <a:t>creadas no </a:t>
            </a:r>
            <a:r>
              <a:rPr lang="gl-ES" sz="1400" dirty="0" smtClean="0">
                <a:cs typeface="Arial" pitchFamily="34" charset="0"/>
              </a:rPr>
              <a:t>lote.</a:t>
            </a:r>
          </a:p>
          <a:p>
            <a:pPr marL="285750" indent="-285750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Volver</a:t>
            </a:r>
            <a:r>
              <a:rPr lang="gl-ES" sz="1400" dirty="0" smtClean="0">
                <a:cs typeface="Arial" pitchFamily="34" charset="0"/>
              </a:rPr>
              <a:t> </a:t>
            </a:r>
            <a:r>
              <a:rPr lang="gl-ES" sz="1400" dirty="0">
                <a:cs typeface="Arial" pitchFamily="34" charset="0"/>
              </a:rPr>
              <a:t>á páxina anterior</a:t>
            </a:r>
            <a:r>
              <a:rPr lang="gl-ES" sz="1400" dirty="0" smtClean="0">
                <a:cs typeface="Arial" pitchFamily="34" charset="0"/>
              </a:rPr>
              <a:t>.</a:t>
            </a:r>
          </a:p>
          <a:p>
            <a:pPr lvl="1">
              <a:lnSpc>
                <a:spcPts val="1900"/>
              </a:lnSpc>
            </a:pPr>
            <a:endParaRPr lang="gl-ES" sz="1200" dirty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r>
              <a:rPr lang="gl-ES" sz="1200" dirty="0">
                <a:cs typeface="Arial" pitchFamily="34" charset="0"/>
              </a:rPr>
              <a:t>(*) Só cando o lote se atopa no estado </a:t>
            </a:r>
            <a:r>
              <a:rPr lang="gl-ES" sz="1200" i="1" dirty="0">
                <a:cs typeface="Arial" pitchFamily="34" charset="0"/>
              </a:rPr>
              <a:t>Finalizado</a:t>
            </a:r>
            <a:r>
              <a:rPr lang="gl-ES" sz="1200" dirty="0">
                <a:cs typeface="Arial" pitchFamily="34" charset="0"/>
              </a:rPr>
              <a:t>.</a:t>
            </a:r>
          </a:p>
        </p:txBody>
      </p:sp>
      <p:grpSp>
        <p:nvGrpSpPr>
          <p:cNvPr id="11" name="10 Grupo"/>
          <p:cNvGrpSpPr/>
          <p:nvPr/>
        </p:nvGrpSpPr>
        <p:grpSpPr>
          <a:xfrm>
            <a:off x="4304412" y="3861048"/>
            <a:ext cx="4565557" cy="2016224"/>
            <a:chOff x="4548749" y="3363247"/>
            <a:chExt cx="5040560" cy="2225993"/>
          </a:xfrm>
        </p:grpSpPr>
        <p:pic>
          <p:nvPicPr>
            <p:cNvPr id="12" name="Picture 3" descr="C:\Users\lvazquco\Desktop\Capturas manual v3.05\19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8749" y="3363247"/>
              <a:ext cx="5040560" cy="22259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12 Rectángulo redondeado"/>
            <p:cNvSpPr/>
            <p:nvPr/>
          </p:nvSpPr>
          <p:spPr>
            <a:xfrm>
              <a:off x="8914234" y="4869160"/>
              <a:ext cx="396100" cy="164425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/>
            </a:p>
          </p:txBody>
        </p:sp>
        <p:sp>
          <p:nvSpPr>
            <p:cNvPr id="15" name="14 Rectángulo redondeado"/>
            <p:cNvSpPr/>
            <p:nvPr/>
          </p:nvSpPr>
          <p:spPr>
            <a:xfrm>
              <a:off x="8329169" y="4869160"/>
              <a:ext cx="585065" cy="164435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/>
            </a:p>
          </p:txBody>
        </p:sp>
        <p:sp>
          <p:nvSpPr>
            <p:cNvPr id="16" name="15 Rectángulo redondeado"/>
            <p:cNvSpPr/>
            <p:nvPr/>
          </p:nvSpPr>
          <p:spPr>
            <a:xfrm>
              <a:off x="7861681" y="4869160"/>
              <a:ext cx="467488" cy="164425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/>
            </a:p>
          </p:txBody>
        </p:sp>
      </p:grpSp>
      <p:pic>
        <p:nvPicPr>
          <p:cNvPr id="19" name="Picture 3" descr="C:\Users\lvazquco\Desktop\Nueva carpeta\2017-02-02_1109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779" y="1956664"/>
            <a:ext cx="164947" cy="16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lvazquco\Desktop\Nueva carpeta\2017-02-02_11283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231" y="2178554"/>
            <a:ext cx="147495" cy="16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20 Grupo"/>
          <p:cNvGrpSpPr>
            <a:grpSpLocks noChangeAspect="1"/>
          </p:cNvGrpSpPr>
          <p:nvPr/>
        </p:nvGrpSpPr>
        <p:grpSpPr>
          <a:xfrm>
            <a:off x="4304790" y="1196752"/>
            <a:ext cx="4564800" cy="1999434"/>
            <a:chOff x="4544234" y="744674"/>
            <a:chExt cx="5045075" cy="2209800"/>
          </a:xfrm>
        </p:grpSpPr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4234" y="744674"/>
              <a:ext cx="5045075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6" descr="C:\Users\lvazquco\Desktop\Nueva carpeta\2017-02-02_113032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3306" y="2496813"/>
              <a:ext cx="186511" cy="4017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5" descr="C:\Users\lvazquco\Desktop\Nueva carpeta\2017-02-02_112954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5504" y="2483895"/>
              <a:ext cx="147495" cy="404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24 Rectángulo redondeado"/>
            <p:cNvSpPr/>
            <p:nvPr/>
          </p:nvSpPr>
          <p:spPr>
            <a:xfrm>
              <a:off x="9202397" y="2483199"/>
              <a:ext cx="233744" cy="211812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>
                <a:solidFill>
                  <a:srgbClr val="BF5908"/>
                </a:solidFill>
              </a:endParaRPr>
            </a:p>
          </p:txBody>
        </p:sp>
      </p:grpSp>
      <p:pic>
        <p:nvPicPr>
          <p:cNvPr id="27" name="26 Imagen" descr="C:\Users\lvazquco\Desktop\Nueva carpeta\2017-02-02_111404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754" y="1232142"/>
            <a:ext cx="184150" cy="150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27 Imagen" descr="C:\Users\lvazquco\Desktop\Nueva carpeta\2017-02-02_111404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7260" y="1232142"/>
            <a:ext cx="184150" cy="150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28 Imagen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93916">
            <a:off x="6099726" y="3354862"/>
            <a:ext cx="602050" cy="337413"/>
          </a:xfrm>
          <a:prstGeom prst="rect">
            <a:avLst/>
          </a:prstGeom>
        </p:spPr>
      </p:pic>
      <p:sp>
        <p:nvSpPr>
          <p:cNvPr id="30" name="29 Elipse"/>
          <p:cNvSpPr/>
          <p:nvPr/>
        </p:nvSpPr>
        <p:spPr>
          <a:xfrm>
            <a:off x="3573413" y="263691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1" name="30 Elipse"/>
          <p:cNvSpPr/>
          <p:nvPr/>
        </p:nvSpPr>
        <p:spPr>
          <a:xfrm>
            <a:off x="495407" y="310172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2" name="31 Elipse"/>
          <p:cNvSpPr/>
          <p:nvPr/>
        </p:nvSpPr>
        <p:spPr>
          <a:xfrm>
            <a:off x="523905" y="409290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33" name="32 Elipse"/>
          <p:cNvSpPr/>
          <p:nvPr/>
        </p:nvSpPr>
        <p:spPr>
          <a:xfrm>
            <a:off x="517441" y="383133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4" name="33 Elipse"/>
          <p:cNvSpPr/>
          <p:nvPr/>
        </p:nvSpPr>
        <p:spPr>
          <a:xfrm>
            <a:off x="8441382" y="263691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5" name="34 Elipse"/>
          <p:cNvSpPr/>
          <p:nvPr/>
        </p:nvSpPr>
        <p:spPr>
          <a:xfrm>
            <a:off x="7478763" y="535955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6" name="35 Elipse"/>
          <p:cNvSpPr/>
          <p:nvPr/>
        </p:nvSpPr>
        <p:spPr>
          <a:xfrm>
            <a:off x="7909882" y="536369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3</a:t>
            </a:r>
          </a:p>
        </p:txBody>
      </p:sp>
      <p:sp>
        <p:nvSpPr>
          <p:cNvPr id="37" name="36 Elipse"/>
          <p:cNvSpPr/>
          <p:nvPr/>
        </p:nvSpPr>
        <p:spPr>
          <a:xfrm>
            <a:off x="8366901" y="537321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340290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Consultar os meus lotes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276573" y="1432842"/>
            <a:ext cx="4185466" cy="3709756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Ao premer no botón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Exportar</a:t>
            </a:r>
            <a:r>
              <a:rPr lang="gl-ES" sz="1400" dirty="0">
                <a:cs typeface="Arial" pitchFamily="34" charset="0"/>
              </a:rPr>
              <a:t> móstrase unha ventá dende a que comezar o proceso.</a:t>
            </a:r>
          </a:p>
          <a:p>
            <a:pPr algn="just">
              <a:lnSpc>
                <a:spcPts val="1900"/>
              </a:lnSpc>
            </a:pPr>
            <a:r>
              <a:rPr lang="gl-ES" sz="1400" dirty="0" smtClean="0">
                <a:cs typeface="Arial" pitchFamily="34" charset="0"/>
              </a:rPr>
              <a:t>O primeiro será escoller </a:t>
            </a:r>
            <a:r>
              <a:rPr lang="gl-ES" sz="1400" dirty="0">
                <a:cs typeface="Arial" pitchFamily="34" charset="0"/>
              </a:rPr>
              <a:t>o tipo de arquivo no que se desexa realizar a </a:t>
            </a:r>
            <a:r>
              <a:rPr lang="gl-ES" sz="1400" dirty="0" smtClean="0">
                <a:cs typeface="Arial" pitchFamily="34" charset="0"/>
              </a:rPr>
              <a:t>exportación e, a continuación:</a:t>
            </a:r>
            <a:endParaRPr lang="gl-ES" sz="1400" dirty="0">
              <a:cs typeface="Arial" pitchFamily="34" charset="0"/>
            </a:endParaRP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cs typeface="Arial" pitchFamily="34" charset="0"/>
              </a:rPr>
              <a:t>Descargar unha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folla de cálculo </a:t>
            </a:r>
            <a:r>
              <a:rPr lang="gl-ES" sz="1400" dirty="0">
                <a:cs typeface="Arial" pitchFamily="34" charset="0"/>
              </a:rPr>
              <a:t>que contén as respostas correspondentes ás peticións do lote, cada unha nunha fila (*).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cs typeface="Arial" pitchFamily="34" charset="0"/>
              </a:rPr>
              <a:t>Descargar un ficheiro ZIP que contén os </a:t>
            </a:r>
            <a:r>
              <a:rPr lang="gl-ES" sz="1400" dirty="0" err="1">
                <a:cs typeface="Arial" pitchFamily="34" charset="0"/>
              </a:rPr>
              <a:t>PDFs</a:t>
            </a:r>
            <a:r>
              <a:rPr lang="gl-ES" sz="1400" dirty="0">
                <a:cs typeface="Arial" pitchFamily="34" charset="0"/>
              </a:rPr>
              <a:t> firmados coas respostas correspondentes ás peticións do lote (*). </a:t>
            </a:r>
            <a:endParaRPr lang="gl-ES" sz="1400" dirty="0" smtClean="0">
              <a:cs typeface="Arial" pitchFamily="34" charset="0"/>
            </a:endParaRP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 smtClean="0">
                <a:cs typeface="Arial" pitchFamily="34" charset="0"/>
              </a:rPr>
              <a:t>Introducir </a:t>
            </a:r>
            <a:r>
              <a:rPr lang="gl-ES" sz="1400" dirty="0">
                <a:cs typeface="Arial" pitchFamily="34" charset="0"/>
              </a:rPr>
              <a:t>o título da exportación (se é a  primeira vez que se realiza).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cs typeface="Arial" pitchFamily="34" charset="0"/>
              </a:rPr>
              <a:t>Premer no botón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Aceptar</a:t>
            </a:r>
            <a:r>
              <a:rPr lang="gl-ES" sz="1400" dirty="0" smtClean="0">
                <a:cs typeface="Arial" pitchFamily="34" charset="0"/>
              </a:rPr>
              <a:t>.</a:t>
            </a:r>
          </a:p>
          <a:p>
            <a:pPr algn="just">
              <a:lnSpc>
                <a:spcPts val="1900"/>
              </a:lnSpc>
            </a:pPr>
            <a:endParaRPr lang="gl-ES" sz="1400" dirty="0"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r>
              <a:rPr lang="gl-ES" sz="1200" dirty="0" smtClean="0">
                <a:cs typeface="Arial" pitchFamily="34" charset="0"/>
              </a:rPr>
              <a:t> </a:t>
            </a:r>
            <a:r>
              <a:rPr lang="gl-ES" sz="1200" dirty="0">
                <a:cs typeface="Arial" pitchFamily="34" charset="0"/>
              </a:rPr>
              <a:t>(*) Só cando o lote se atopa no estado </a:t>
            </a:r>
            <a:r>
              <a:rPr lang="gl-ES" sz="1200" i="1" dirty="0">
                <a:cs typeface="Arial" pitchFamily="34" charset="0"/>
              </a:rPr>
              <a:t>Finalizado</a:t>
            </a:r>
            <a:r>
              <a:rPr lang="gl-ES" sz="1200" dirty="0">
                <a:cs typeface="Arial" pitchFamily="34" charset="0"/>
              </a:rPr>
              <a:t>.</a:t>
            </a:r>
          </a:p>
        </p:txBody>
      </p:sp>
      <p:grpSp>
        <p:nvGrpSpPr>
          <p:cNvPr id="12" name="11 Grupo"/>
          <p:cNvGrpSpPr/>
          <p:nvPr/>
        </p:nvGrpSpPr>
        <p:grpSpPr>
          <a:xfrm>
            <a:off x="395536" y="5373216"/>
            <a:ext cx="8496944" cy="898723"/>
            <a:chOff x="1975402" y="5747260"/>
            <a:chExt cx="6107383" cy="898723"/>
          </a:xfrm>
        </p:grpSpPr>
        <p:sp>
          <p:nvSpPr>
            <p:cNvPr id="13" name="12 Rectángulo redondeado"/>
            <p:cNvSpPr/>
            <p:nvPr/>
          </p:nvSpPr>
          <p:spPr>
            <a:xfrm>
              <a:off x="1975402" y="5747260"/>
              <a:ext cx="6107383" cy="734850"/>
            </a:xfrm>
            <a:prstGeom prst="roundRect">
              <a:avLst>
                <a:gd name="adj" fmla="val 11421"/>
              </a:avLst>
            </a:prstGeom>
            <a:ln w="12700">
              <a:noFill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36000" bIns="36000" rtlCol="0" anchor="t" anchorCtr="0">
              <a:spAutoFit/>
            </a:bodyPr>
            <a:lstStyle/>
            <a:p>
              <a:pPr algn="just"/>
              <a:r>
                <a:rPr lang="gl-ES" sz="1400" dirty="0" smtClean="0">
                  <a:solidFill>
                    <a:schemeClr val="tx1"/>
                  </a:solidFill>
                  <a:cs typeface="Arial" pitchFamily="34" charset="0"/>
                </a:rPr>
                <a:t>Cando un lote pasa do estado </a:t>
              </a:r>
              <a:r>
                <a:rPr lang="gl-ES" sz="1400" b="1" dirty="0" smtClean="0">
                  <a:solidFill>
                    <a:srgbClr val="BF5908"/>
                  </a:solidFill>
                  <a:cs typeface="Arial" pitchFamily="34" charset="0"/>
                </a:rPr>
                <a:t>Cargado</a:t>
              </a:r>
              <a:r>
                <a:rPr lang="gl-ES" sz="1400" dirty="0" smtClean="0">
                  <a:solidFill>
                    <a:schemeClr val="tx1"/>
                  </a:solidFill>
                  <a:cs typeface="Arial" pitchFamily="34" charset="0"/>
                </a:rPr>
                <a:t> a </a:t>
              </a:r>
              <a:r>
                <a:rPr lang="gl-ES" sz="1400" b="1" dirty="0">
                  <a:solidFill>
                    <a:srgbClr val="BF5908"/>
                  </a:solidFill>
                  <a:cs typeface="Arial" pitchFamily="34" charset="0"/>
                </a:rPr>
                <a:t>Finalizado</a:t>
              </a:r>
              <a:r>
                <a:rPr lang="gl-ES" sz="1400" dirty="0" smtClean="0">
                  <a:solidFill>
                    <a:schemeClr val="tx1"/>
                  </a:solidFill>
                  <a:cs typeface="Arial" pitchFamily="34" charset="0"/>
                </a:rPr>
                <a:t>, o que significa que todas as súas peticións están tramitadas, envíase un correo informativo ao usuario. </a:t>
              </a:r>
            </a:p>
            <a:p>
              <a:pPr algn="just"/>
              <a:endParaRPr lang="gl-ES" sz="12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endParaRPr>
            </a:p>
          </p:txBody>
        </p:sp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42186" y="6323324"/>
              <a:ext cx="2810981" cy="322659"/>
            </a:xfrm>
            <a:prstGeom prst="rect">
              <a:avLst/>
            </a:prstGeom>
            <a:ln w="12700"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14 Grupo"/>
          <p:cNvGrpSpPr/>
          <p:nvPr/>
        </p:nvGrpSpPr>
        <p:grpSpPr>
          <a:xfrm>
            <a:off x="4644008" y="3789040"/>
            <a:ext cx="4173198" cy="1378383"/>
            <a:chOff x="5029094" y="4136446"/>
            <a:chExt cx="3791378" cy="1378383"/>
          </a:xfrm>
          <a:effectLst/>
        </p:grpSpPr>
        <p:sp>
          <p:nvSpPr>
            <p:cNvPr id="16" name="15 Rectángulo redondeado"/>
            <p:cNvSpPr/>
            <p:nvPr/>
          </p:nvSpPr>
          <p:spPr>
            <a:xfrm>
              <a:off x="5029094" y="4136446"/>
              <a:ext cx="3791378" cy="1378383"/>
            </a:xfrm>
            <a:prstGeom prst="roundRect">
              <a:avLst>
                <a:gd name="adj" fmla="val 11421"/>
              </a:avLst>
            </a:prstGeom>
            <a:ln w="12700">
              <a:noFill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36000" bIns="36000" rtlCol="0" anchor="t" anchorCtr="0">
              <a:spAutoFit/>
            </a:bodyPr>
            <a:lstStyle/>
            <a:p>
              <a:pPr marL="266700" algn="just">
                <a:lnSpc>
                  <a:spcPts val="1900"/>
                </a:lnSpc>
              </a:pPr>
              <a:r>
                <a:rPr lang="gl-ES" sz="1400" b="1" dirty="0">
                  <a:solidFill>
                    <a:srgbClr val="BF5908"/>
                  </a:solidFill>
                  <a:cs typeface="Arial" pitchFamily="34" charset="0"/>
                </a:rPr>
                <a:t>Pendente de validar</a:t>
              </a:r>
              <a:r>
                <a:rPr lang="gl-ES" sz="1400" dirty="0">
                  <a:solidFill>
                    <a:schemeClr val="tx1"/>
                  </a:solidFill>
                  <a:cs typeface="Arial" pitchFamily="34" charset="0"/>
                </a:rPr>
                <a:t>: o lote ten peticións con erros.</a:t>
              </a:r>
            </a:p>
            <a:p>
              <a:pPr marL="266700" algn="just">
                <a:lnSpc>
                  <a:spcPts val="1900"/>
                </a:lnSpc>
              </a:pPr>
              <a:r>
                <a:rPr lang="gl-ES" sz="1400" b="1" dirty="0">
                  <a:solidFill>
                    <a:srgbClr val="BF5908"/>
                  </a:solidFill>
                  <a:cs typeface="Arial" pitchFamily="34" charset="0"/>
                </a:rPr>
                <a:t>Cargado</a:t>
              </a:r>
              <a:r>
                <a:rPr lang="gl-ES" sz="1400" dirty="0">
                  <a:solidFill>
                    <a:schemeClr val="tx1"/>
                  </a:solidFill>
                  <a:cs typeface="Arial" pitchFamily="34" charset="0"/>
                </a:rPr>
                <a:t>: o lote está en proceso de tramitación sen erros nas peticións.</a:t>
              </a:r>
            </a:p>
            <a:p>
              <a:pPr marL="266700" algn="just">
                <a:lnSpc>
                  <a:spcPts val="1900"/>
                </a:lnSpc>
              </a:pPr>
              <a:r>
                <a:rPr lang="gl-ES" sz="1400" b="1" dirty="0">
                  <a:solidFill>
                    <a:srgbClr val="BF5908"/>
                  </a:solidFill>
                  <a:cs typeface="Arial" pitchFamily="34" charset="0"/>
                </a:rPr>
                <a:t>Finalizado</a:t>
              </a:r>
              <a:r>
                <a:rPr lang="gl-ES" sz="1400" dirty="0">
                  <a:solidFill>
                    <a:schemeClr val="tx1"/>
                  </a:solidFill>
                  <a:cs typeface="Arial" pitchFamily="34" charset="0"/>
                </a:rPr>
                <a:t>: o lote está tramitado correctamente</a:t>
              </a:r>
              <a:r>
                <a:rPr lang="gl-ES" sz="1200" dirty="0" smtClean="0">
                  <a:solidFill>
                    <a:schemeClr val="accent1">
                      <a:lumMod val="75000"/>
                    </a:schemeClr>
                  </a:solidFill>
                  <a:cs typeface="Arial" pitchFamily="34" charset="0"/>
                </a:rPr>
                <a:t>.</a:t>
              </a:r>
            </a:p>
          </p:txBody>
        </p: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055512" y="4686604"/>
              <a:ext cx="318479" cy="294888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8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17869" y="5178590"/>
              <a:ext cx="215137" cy="244475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9" name="Picture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00081" y="4208454"/>
              <a:ext cx="230695" cy="274637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pSp>
        <p:nvGrpSpPr>
          <p:cNvPr id="20" name="19 Grupo"/>
          <p:cNvGrpSpPr/>
          <p:nvPr/>
        </p:nvGrpSpPr>
        <p:grpSpPr>
          <a:xfrm>
            <a:off x="4764350" y="1432842"/>
            <a:ext cx="4046698" cy="2041494"/>
            <a:chOff x="4773774" y="1249213"/>
            <a:chExt cx="4505104" cy="2272752"/>
          </a:xfrm>
        </p:grpSpPr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3774" y="1249213"/>
              <a:ext cx="4505104" cy="2272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21 Rectángulo redondeado"/>
            <p:cNvSpPr/>
            <p:nvPr/>
          </p:nvSpPr>
          <p:spPr>
            <a:xfrm>
              <a:off x="7159039" y="3160754"/>
              <a:ext cx="405045" cy="223242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>
                <a:solidFill>
                  <a:prstClr val="black"/>
                </a:solidFill>
              </a:endParaRPr>
            </a:p>
          </p:txBody>
        </p:sp>
        <p:sp>
          <p:nvSpPr>
            <p:cNvPr id="23" name="22 Rectángulo redondeado"/>
            <p:cNvSpPr/>
            <p:nvPr/>
          </p:nvSpPr>
          <p:spPr>
            <a:xfrm>
              <a:off x="6157687" y="2228061"/>
              <a:ext cx="1575175" cy="315055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>
                <a:solidFill>
                  <a:prstClr val="black"/>
                </a:solidFill>
              </a:endParaRPr>
            </a:p>
          </p:txBody>
        </p:sp>
        <p:sp>
          <p:nvSpPr>
            <p:cNvPr id="25" name="24 Rectángulo redondeado"/>
            <p:cNvSpPr/>
            <p:nvPr/>
          </p:nvSpPr>
          <p:spPr>
            <a:xfrm>
              <a:off x="6157687" y="2598387"/>
              <a:ext cx="1631422" cy="155538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>
                <a:solidFill>
                  <a:prstClr val="black"/>
                </a:solidFill>
              </a:endParaRPr>
            </a:p>
          </p:txBody>
        </p:sp>
        <p:sp>
          <p:nvSpPr>
            <p:cNvPr id="28" name="27 Rectángulo redondeado"/>
            <p:cNvSpPr/>
            <p:nvPr/>
          </p:nvSpPr>
          <p:spPr>
            <a:xfrm>
              <a:off x="6123924" y="2798930"/>
              <a:ext cx="1783822" cy="200543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>
                <a:solidFill>
                  <a:prstClr val="black"/>
                </a:solidFill>
              </a:endParaRPr>
            </a:p>
          </p:txBody>
        </p:sp>
      </p:grpSp>
      <p:sp>
        <p:nvSpPr>
          <p:cNvPr id="31" name="30 Elipse"/>
          <p:cNvSpPr/>
          <p:nvPr/>
        </p:nvSpPr>
        <p:spPr>
          <a:xfrm>
            <a:off x="488866" y="249289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2" name="31 Elipse"/>
          <p:cNvSpPr/>
          <p:nvPr/>
        </p:nvSpPr>
        <p:spPr>
          <a:xfrm>
            <a:off x="479341" y="317699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33" name="32 Elipse"/>
          <p:cNvSpPr/>
          <p:nvPr/>
        </p:nvSpPr>
        <p:spPr>
          <a:xfrm>
            <a:off x="491927" y="389707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4" name="33 Elipse"/>
          <p:cNvSpPr/>
          <p:nvPr/>
        </p:nvSpPr>
        <p:spPr>
          <a:xfrm>
            <a:off x="491927" y="4391603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35" name="34 Elipse"/>
          <p:cNvSpPr/>
          <p:nvPr/>
        </p:nvSpPr>
        <p:spPr>
          <a:xfrm>
            <a:off x="7339279" y="222209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36" name="35 Elipse"/>
          <p:cNvSpPr/>
          <p:nvPr/>
        </p:nvSpPr>
        <p:spPr>
          <a:xfrm>
            <a:off x="7399328" y="2584005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2</a:t>
            </a:r>
          </a:p>
        </p:txBody>
      </p:sp>
      <p:sp>
        <p:nvSpPr>
          <p:cNvPr id="37" name="36 Elipse"/>
          <p:cNvSpPr/>
          <p:nvPr/>
        </p:nvSpPr>
        <p:spPr>
          <a:xfrm>
            <a:off x="7491679" y="291494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38" name="37 Elipse"/>
          <p:cNvSpPr/>
          <p:nvPr/>
        </p:nvSpPr>
        <p:spPr>
          <a:xfrm>
            <a:off x="7166232" y="326699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3 Rectángulo"/>
          <p:cNvSpPr/>
          <p:nvPr/>
        </p:nvSpPr>
        <p:spPr>
          <a:xfrm>
            <a:off x="7971250" y="1124744"/>
            <a:ext cx="970068" cy="1114075"/>
          </a:xfrm>
          <a:prstGeom prst="rect">
            <a:avLst/>
          </a:prstGeom>
          <a:solidFill>
            <a:schemeClr val="bg1"/>
          </a:solidFill>
          <a:ln w="22225">
            <a:solidFill>
              <a:srgbClr val="E96D0B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Picture 2" descr="link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7513" y="17900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Marco normativo</a:t>
            </a:r>
            <a:endParaRPr lang="gl-ES" dirty="0"/>
          </a:p>
        </p:txBody>
      </p:sp>
      <p:sp>
        <p:nvSpPr>
          <p:cNvPr id="11" name="14 CuadroTexto"/>
          <p:cNvSpPr txBox="1"/>
          <p:nvPr/>
        </p:nvSpPr>
        <p:spPr>
          <a:xfrm>
            <a:off x="7993457" y="118189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solidFill>
                  <a:srgbClr val="E96D0B"/>
                </a:solidFill>
              </a:rPr>
              <a:t>REFERENCIAS NORMATIVAS</a:t>
            </a:r>
            <a:endParaRPr lang="es-ES" sz="1000" b="1" dirty="0">
              <a:solidFill>
                <a:srgbClr val="E96D0B"/>
              </a:solidFill>
            </a:endParaRPr>
          </a:p>
        </p:txBody>
      </p:sp>
      <p:sp>
        <p:nvSpPr>
          <p:cNvPr id="6" name="13 Rectángulo"/>
          <p:cNvSpPr/>
          <p:nvPr/>
        </p:nvSpPr>
        <p:spPr>
          <a:xfrm>
            <a:off x="250824" y="1547314"/>
            <a:ext cx="8137600" cy="4041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4" name="Marcador de contenido 3"/>
          <p:cNvSpPr>
            <a:spLocks noGrp="1"/>
          </p:cNvSpPr>
          <p:nvPr>
            <p:ph sz="quarter" idx="12"/>
          </p:nvPr>
        </p:nvSpPr>
        <p:spPr>
          <a:xfrm>
            <a:off x="251520" y="764704"/>
            <a:ext cx="7614494" cy="4536504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  <a:buClr>
                <a:srgbClr val="E96D0B"/>
              </a:buClr>
            </a:pPr>
            <a:r>
              <a:rPr lang="pt-BR" b="1" dirty="0">
                <a:solidFill>
                  <a:srgbClr val="BF5908"/>
                </a:solidFill>
              </a:rPr>
              <a:t>Lei 40/2015, do 1 de outubro, de Réxime Xurídico do Sector Público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23528" y="1646699"/>
            <a:ext cx="8064896" cy="3863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z="1400" dirty="0" smtClean="0"/>
              <a:t>A Lei 40/2015 establece como novo principio de actuación a interoperabilidade dos medios electrónicos e sistemas e a prestación conxunta de servizos aos cidadáns.</a:t>
            </a:r>
          </a:p>
          <a:p>
            <a:endParaRPr lang="gl-ES" sz="1400" dirty="0" smtClean="0"/>
          </a:p>
          <a:p>
            <a:r>
              <a:rPr lang="gl-ES" sz="1400" dirty="0" smtClean="0"/>
              <a:t>As Administracións públicas, co fin de favorecer a interoperabilidade, deberán:</a:t>
            </a:r>
          </a:p>
          <a:p>
            <a:endParaRPr lang="gl-ES" sz="1400" dirty="0" smtClean="0"/>
          </a:p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b="1" dirty="0" smtClean="0">
                <a:solidFill>
                  <a:srgbClr val="BF5908"/>
                </a:solidFill>
              </a:rPr>
              <a:t>Posibilitar </a:t>
            </a:r>
            <a:r>
              <a:rPr lang="gl-ES" sz="1400" b="1" dirty="0">
                <a:solidFill>
                  <a:srgbClr val="BF5908"/>
                </a:solidFill>
              </a:rPr>
              <a:t>a verificación automática da sinatura electrónica dos documentos electrónicos asinados</a:t>
            </a:r>
            <a:r>
              <a:rPr lang="gl-ES" sz="1400" dirty="0"/>
              <a:t>.</a:t>
            </a:r>
          </a:p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b="1" dirty="0" smtClean="0">
                <a:solidFill>
                  <a:srgbClr val="BF5908"/>
                </a:solidFill>
              </a:rPr>
              <a:t>Facilitar </a:t>
            </a:r>
            <a:r>
              <a:rPr lang="gl-ES" sz="1400" b="1" dirty="0">
                <a:solidFill>
                  <a:srgbClr val="BF5908"/>
                </a:solidFill>
              </a:rPr>
              <a:t>o acceso das restantes A</a:t>
            </a:r>
            <a:r>
              <a:rPr lang="gl-ES" sz="1400" b="1" dirty="0" smtClean="0">
                <a:solidFill>
                  <a:srgbClr val="BF5908"/>
                </a:solidFill>
              </a:rPr>
              <a:t>dministracións </a:t>
            </a:r>
            <a:r>
              <a:rPr lang="gl-ES" sz="1400" b="1" dirty="0">
                <a:solidFill>
                  <a:srgbClr val="BF5908"/>
                </a:solidFill>
              </a:rPr>
              <a:t>públicas aos datos relativos aos interesados </a:t>
            </a:r>
            <a:r>
              <a:rPr lang="gl-ES" sz="1400" dirty="0"/>
              <a:t>que se </a:t>
            </a:r>
            <a:r>
              <a:rPr lang="gl-ES" sz="1400" dirty="0" smtClean="0"/>
              <a:t>atopen </a:t>
            </a:r>
            <a:r>
              <a:rPr lang="gl-ES" sz="1400" dirty="0"/>
              <a:t>no seu poder, especificando as condicións, protocolos e criterios funcionais ou técnicos necesarios para acceder aos </a:t>
            </a:r>
            <a:r>
              <a:rPr lang="gl-ES" sz="1400" dirty="0" smtClean="0"/>
              <a:t>devanditos </a:t>
            </a:r>
            <a:r>
              <a:rPr lang="gl-ES" sz="1400" dirty="0"/>
              <a:t>datos </a:t>
            </a:r>
            <a:r>
              <a:rPr lang="gl-ES" sz="1400" dirty="0" smtClean="0"/>
              <a:t>coas máximas </a:t>
            </a:r>
            <a:r>
              <a:rPr lang="gl-ES" sz="1400" dirty="0"/>
              <a:t>garantías de seguranza, integridade e dispoñibilidade.</a:t>
            </a:r>
          </a:p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b="1" dirty="0" smtClean="0">
                <a:solidFill>
                  <a:srgbClr val="BF5908"/>
                </a:solidFill>
              </a:rPr>
              <a:t>Incorporar </a:t>
            </a:r>
            <a:r>
              <a:rPr lang="gl-ES" sz="1400" b="1" dirty="0">
                <a:solidFill>
                  <a:srgbClr val="BF5908"/>
                </a:solidFill>
              </a:rPr>
              <a:t>nos seus respectivos ámbitos as tecnoloxías precisas para posibilitar a interconexión das súas redes </a:t>
            </a:r>
            <a:r>
              <a:rPr lang="gl-ES" sz="1400" dirty="0"/>
              <a:t>co fin de crear unha rede de comunicacións que interconecte os sistemas de información das A</a:t>
            </a:r>
            <a:r>
              <a:rPr lang="gl-ES" sz="1400" dirty="0" smtClean="0"/>
              <a:t>dministracións públicas </a:t>
            </a:r>
            <a:r>
              <a:rPr lang="gl-ES" sz="1400" dirty="0"/>
              <a:t>e permita o intercambio de información e servizos entre elas.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256853" y="1196752"/>
            <a:ext cx="1476164" cy="252028"/>
          </a:xfrm>
          <a:prstGeom prst="rect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000" b="1" dirty="0" smtClean="0">
                <a:solidFill>
                  <a:schemeClr val="bg1"/>
                </a:solidFill>
              </a:rPr>
              <a:t>ARTIGOS 45, 155 e 156</a:t>
            </a:r>
            <a:endParaRPr lang="es-ES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73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Exportar lotes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323528" y="1340768"/>
            <a:ext cx="8280920" cy="1125124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Ao premer no botón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Aceptar</a:t>
            </a:r>
            <a:r>
              <a:rPr lang="gl-ES" sz="1400" dirty="0">
                <a:cs typeface="Arial" pitchFamily="34" charset="0"/>
              </a:rPr>
              <a:t> indícase que a exportación vaise procesar en segundo plano   </a:t>
            </a:r>
            <a:r>
              <a:rPr lang="gl-ES" sz="1400" dirty="0" smtClean="0">
                <a:cs typeface="Arial" pitchFamily="34" charset="0"/>
              </a:rPr>
              <a:t>. </a:t>
            </a:r>
            <a:r>
              <a:rPr lang="gl-ES" sz="1400" dirty="0">
                <a:cs typeface="Arial" pitchFamily="34" charset="0"/>
              </a:rPr>
              <a:t>Unha vez finalizado o proceso, enviarase una correo electrónico ao usuario indicando que a exportación está dispoñible na zona de </a:t>
            </a:r>
            <a:r>
              <a:rPr lang="gl-ES" sz="1400" dirty="0" smtClean="0">
                <a:cs typeface="Arial" pitchFamily="34" charset="0"/>
              </a:rPr>
              <a:t>exportacións     </a:t>
            </a:r>
            <a:r>
              <a:rPr lang="gl-ES" sz="1400" dirty="0">
                <a:cs typeface="Arial" pitchFamily="34" charset="0"/>
              </a:rPr>
              <a:t>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66" y="2676342"/>
            <a:ext cx="4316728" cy="211658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ctr" rotWithShape="0">
              <a:schemeClr val="tx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666" y="4548550"/>
            <a:ext cx="3750520" cy="1173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15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6938">
            <a:off x="4255769" y="4730028"/>
            <a:ext cx="602050" cy="337413"/>
          </a:xfrm>
          <a:prstGeom prst="rect">
            <a:avLst/>
          </a:prstGeom>
        </p:spPr>
      </p:pic>
      <p:sp>
        <p:nvSpPr>
          <p:cNvPr id="17" name="55 Rectángulo"/>
          <p:cNvSpPr/>
          <p:nvPr/>
        </p:nvSpPr>
        <p:spPr>
          <a:xfrm rot="20161116">
            <a:off x="6191972" y="4883027"/>
            <a:ext cx="1590838" cy="276999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BF5908"/>
            </a:solidFill>
          </a:ln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gl-E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5908"/>
                </a:solidFill>
                <a:effectLst/>
                <a:uLnTx/>
                <a:uFillTx/>
              </a:rPr>
              <a:t>ILUSTRATIVO</a:t>
            </a:r>
            <a:endParaRPr kumimoji="0" lang="gl-ES" sz="1200" b="0" i="0" u="none" strike="noStrike" kern="0" cap="none" spc="0" normalizeH="0" baseline="0" noProof="0" dirty="0">
              <a:ln>
                <a:noFill/>
              </a:ln>
              <a:solidFill>
                <a:srgbClr val="BF5908"/>
              </a:solidFill>
              <a:effectLst/>
              <a:uLnTx/>
              <a:uFillTx/>
            </a:endParaRPr>
          </a:p>
        </p:txBody>
      </p:sp>
      <p:sp>
        <p:nvSpPr>
          <p:cNvPr id="18" name="17 Elipse"/>
          <p:cNvSpPr/>
          <p:nvPr/>
        </p:nvSpPr>
        <p:spPr>
          <a:xfrm>
            <a:off x="7483167" y="159281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19" name="18 Elipse"/>
          <p:cNvSpPr/>
          <p:nvPr/>
        </p:nvSpPr>
        <p:spPr>
          <a:xfrm>
            <a:off x="4549889" y="267467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0" name="19 Elipse"/>
          <p:cNvSpPr/>
          <p:nvPr/>
        </p:nvSpPr>
        <p:spPr>
          <a:xfrm>
            <a:off x="2239169" y="207989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2</a:t>
            </a:r>
          </a:p>
        </p:txBody>
      </p:sp>
      <p:sp>
        <p:nvSpPr>
          <p:cNvPr id="21" name="20 Elipse"/>
          <p:cNvSpPr/>
          <p:nvPr/>
        </p:nvSpPr>
        <p:spPr>
          <a:xfrm>
            <a:off x="8359152" y="447313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>
                <a:solidFill>
                  <a:srgbClr val="BF5908"/>
                </a:solidFill>
              </a:rPr>
              <a:t>Exportar lotes</a:t>
            </a:r>
          </a:p>
        </p:txBody>
      </p:sp>
      <p:sp>
        <p:nvSpPr>
          <p:cNvPr id="6" name="5 Rectángulo redondeado"/>
          <p:cNvSpPr/>
          <p:nvPr/>
        </p:nvSpPr>
        <p:spPr>
          <a:xfrm>
            <a:off x="241995" y="1358418"/>
            <a:ext cx="8187158" cy="1638534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Ao premer na ligazón de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Exportacións</a:t>
            </a:r>
            <a:r>
              <a:rPr lang="gl-ES" sz="1400" dirty="0">
                <a:cs typeface="Arial" pitchFamily="34" charset="0"/>
              </a:rPr>
              <a:t>, accédese directamente ao listado de exportacións realizadas (*). </a:t>
            </a:r>
            <a:r>
              <a:rPr lang="gl-ES" sz="1400" dirty="0" smtClean="0">
                <a:cs typeface="Arial" pitchFamily="34" charset="0"/>
              </a:rPr>
              <a:t>Nesta </a:t>
            </a:r>
            <a:r>
              <a:rPr lang="gl-ES" sz="1400" dirty="0">
                <a:cs typeface="Arial" pitchFamily="34" charset="0"/>
              </a:rPr>
              <a:t>pantalla poderase: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cs typeface="Arial" pitchFamily="34" charset="0"/>
              </a:rPr>
              <a:t>Filtrar exportacións por nome, data e </a:t>
            </a:r>
            <a:r>
              <a:rPr lang="gl-ES" sz="1400" dirty="0" smtClean="0">
                <a:cs typeface="Arial" pitchFamily="34" charset="0"/>
              </a:rPr>
              <a:t>tipo</a:t>
            </a:r>
            <a:endParaRPr lang="gl-ES" sz="1400" dirty="0">
              <a:cs typeface="Arial" pitchFamily="34" charset="0"/>
            </a:endParaRP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cs typeface="Arial" pitchFamily="34" charset="0"/>
              </a:rPr>
              <a:t>Descargar novamente unha </a:t>
            </a:r>
            <a:r>
              <a:rPr lang="gl-ES" sz="1400" dirty="0" smtClean="0">
                <a:cs typeface="Arial" pitchFamily="34" charset="0"/>
              </a:rPr>
              <a:t>exportación</a:t>
            </a:r>
            <a:endParaRPr lang="gl-ES" sz="1400" dirty="0">
              <a:cs typeface="Arial" pitchFamily="34" charset="0"/>
            </a:endParaRP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r>
              <a:rPr lang="gl-ES" sz="1400" dirty="0">
                <a:cs typeface="Arial" pitchFamily="34" charset="0"/>
              </a:rPr>
              <a:t>Eliminar unha exportación da </a:t>
            </a:r>
            <a:r>
              <a:rPr lang="gl-ES" sz="1400" dirty="0" smtClean="0">
                <a:cs typeface="Arial" pitchFamily="34" charset="0"/>
              </a:rPr>
              <a:t>lista</a:t>
            </a:r>
          </a:p>
          <a:p>
            <a:pPr marL="285750" indent="-285750" algn="just">
              <a:lnSpc>
                <a:spcPts val="1900"/>
              </a:lnSpc>
              <a:buFont typeface="Arial" pitchFamily="34" charset="0"/>
              <a:buChar char="•"/>
            </a:pPr>
            <a:endParaRPr lang="gl-ES" sz="1400" dirty="0">
              <a:cs typeface="Arial" pitchFamily="34" charset="0"/>
            </a:endParaRPr>
          </a:p>
          <a:p>
            <a:pPr lvl="1"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 </a:t>
            </a:r>
            <a:r>
              <a:rPr lang="gl-ES" sz="1200" dirty="0">
                <a:cs typeface="Arial" pitchFamily="34" charset="0"/>
              </a:rPr>
              <a:t>(*) As exportacións bórranse do sistema pasado un tempo determinado.</a:t>
            </a:r>
          </a:p>
        </p:txBody>
      </p:sp>
      <p:grpSp>
        <p:nvGrpSpPr>
          <p:cNvPr id="11" name="10 Grupo"/>
          <p:cNvGrpSpPr/>
          <p:nvPr/>
        </p:nvGrpSpPr>
        <p:grpSpPr>
          <a:xfrm>
            <a:off x="1245962" y="3336911"/>
            <a:ext cx="6638406" cy="2828393"/>
            <a:chOff x="1713432" y="3157692"/>
            <a:chExt cx="6638406" cy="282839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13432" y="3157692"/>
              <a:ext cx="6638406" cy="2828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18 Rectángulo redondeado"/>
            <p:cNvSpPr/>
            <p:nvPr/>
          </p:nvSpPr>
          <p:spPr>
            <a:xfrm>
              <a:off x="7497307" y="5112093"/>
              <a:ext cx="246791" cy="252119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/>
            </a:p>
          </p:txBody>
        </p:sp>
        <p:sp>
          <p:nvSpPr>
            <p:cNvPr id="17" name="16 Rectángulo redondeado"/>
            <p:cNvSpPr/>
            <p:nvPr/>
          </p:nvSpPr>
          <p:spPr>
            <a:xfrm>
              <a:off x="7857347" y="5115098"/>
              <a:ext cx="246791" cy="252119"/>
            </a:xfrm>
            <a:prstGeom prst="roundRect">
              <a:avLst/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/>
            </a:p>
          </p:txBody>
        </p:sp>
        <p:sp>
          <p:nvSpPr>
            <p:cNvPr id="15" name="14 Rectángulo redondeado"/>
            <p:cNvSpPr/>
            <p:nvPr/>
          </p:nvSpPr>
          <p:spPr>
            <a:xfrm>
              <a:off x="2028469" y="3870399"/>
              <a:ext cx="6006387" cy="728731"/>
            </a:xfrm>
            <a:prstGeom prst="roundRect">
              <a:avLst>
                <a:gd name="adj" fmla="val 10132"/>
              </a:avLst>
            </a:prstGeom>
            <a:noFill/>
            <a:ln w="19050">
              <a:solidFill>
                <a:srgbClr val="BF5908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gl-ES" dirty="0"/>
            </a:p>
          </p:txBody>
        </p:sp>
      </p:grpSp>
      <p:sp>
        <p:nvSpPr>
          <p:cNvPr id="21" name="20 Elipse"/>
          <p:cNvSpPr/>
          <p:nvPr/>
        </p:nvSpPr>
        <p:spPr>
          <a:xfrm>
            <a:off x="366961" y="188897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2" name="21 Elipse"/>
          <p:cNvSpPr/>
          <p:nvPr/>
        </p:nvSpPr>
        <p:spPr>
          <a:xfrm>
            <a:off x="366961" y="213285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2</a:t>
            </a:r>
          </a:p>
        </p:txBody>
      </p:sp>
      <p:sp>
        <p:nvSpPr>
          <p:cNvPr id="23" name="22 Elipse"/>
          <p:cNvSpPr/>
          <p:nvPr/>
        </p:nvSpPr>
        <p:spPr>
          <a:xfrm>
            <a:off x="366961" y="2362533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24" name="23 Elipse"/>
          <p:cNvSpPr/>
          <p:nvPr/>
        </p:nvSpPr>
        <p:spPr>
          <a:xfrm>
            <a:off x="1522899" y="395961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5" name="24 Elipse"/>
          <p:cNvSpPr/>
          <p:nvPr/>
        </p:nvSpPr>
        <p:spPr>
          <a:xfrm>
            <a:off x="6946773" y="519479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26" name="25 Elipse"/>
          <p:cNvSpPr/>
          <p:nvPr/>
        </p:nvSpPr>
        <p:spPr>
          <a:xfrm>
            <a:off x="7553604" y="519479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 redondeado"/>
          <p:cNvSpPr/>
          <p:nvPr/>
        </p:nvSpPr>
        <p:spPr>
          <a:xfrm>
            <a:off x="6444208" y="2484824"/>
            <a:ext cx="2448272" cy="2528352"/>
          </a:xfrm>
          <a:prstGeom prst="roundRect">
            <a:avLst/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Para xustificar a petición con carácter xeral será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necesario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achegar o formulario de iniciación do procedemento onde se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poña de manifesto que non denegou expresamente a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consulta.</a:t>
            </a:r>
            <a:endParaRPr lang="gl-ES" sz="1400" b="1" dirty="0">
              <a:solidFill>
                <a:srgbClr val="BF5908"/>
              </a:solidFill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/>
            </a:r>
            <a:br>
              <a:rPr lang="gl-ES" sz="1400" dirty="0">
                <a:solidFill>
                  <a:schemeClr val="dk1"/>
                </a:solidFill>
                <a:cs typeface="Arial" pitchFamily="34" charset="0"/>
              </a:rPr>
            </a:br>
            <a:endParaRPr lang="gl-ES" sz="1400" dirty="0">
              <a:solidFill>
                <a:schemeClr val="dk1"/>
              </a:solidFill>
              <a:cs typeface="Arial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Auditoría: introdución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51520" y="1052736"/>
            <a:ext cx="8295902" cy="1066959"/>
          </a:xfrm>
          <a:prstGeom prst="rect">
            <a:avLst/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Os órganos das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Administracións públicas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cedentes dos datos consultados poderán realizar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auditorías para controlar o uso responsable dos servizos de Interoperabilidade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 publicados en pasaXe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!</a:t>
            </a:r>
            <a:endParaRPr lang="gl-ES" sz="1400" dirty="0">
              <a:solidFill>
                <a:schemeClr val="dk1"/>
              </a:solidFill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O usuario responsable de cada consulta auditada recibe un correo electrónico ( 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)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indicando que existen solicitudes pendentes de xustificar das cales é responsable.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04864"/>
            <a:ext cx="562648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2123728" y="3100436"/>
            <a:ext cx="936000" cy="108000"/>
          </a:xfrm>
          <a:prstGeom prst="rect">
            <a:avLst/>
          </a:prstGeom>
          <a:noFill/>
          <a:ln>
            <a:solidFill>
              <a:srgbClr val="BF5908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11" name="10 Rectángulo"/>
          <p:cNvSpPr/>
          <p:nvPr/>
        </p:nvSpPr>
        <p:spPr>
          <a:xfrm>
            <a:off x="1187624" y="6001543"/>
            <a:ext cx="7272808" cy="3077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Exemplo de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cláusula no formulario, neste caso para o servizo de Consulta de datos de identidade. </a:t>
            </a:r>
          </a:p>
        </p:txBody>
      </p:sp>
      <p:pic>
        <p:nvPicPr>
          <p:cNvPr id="1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" t="35696" r="1953" b="18581"/>
          <a:stretch/>
        </p:blipFill>
        <p:spPr>
          <a:xfrm>
            <a:off x="1835696" y="5137126"/>
            <a:ext cx="6212707" cy="596130"/>
          </a:xfrm>
          <a:prstGeom prst="rect">
            <a:avLst/>
          </a:prstGeom>
        </p:spPr>
      </p:pic>
      <p:sp>
        <p:nvSpPr>
          <p:cNvPr id="15" name="14 Elipse"/>
          <p:cNvSpPr/>
          <p:nvPr/>
        </p:nvSpPr>
        <p:spPr>
          <a:xfrm>
            <a:off x="6491833" y="1628800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pic>
        <p:nvPicPr>
          <p:cNvPr id="16" name="15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09581">
            <a:off x="4898118" y="5591495"/>
            <a:ext cx="602050" cy="337413"/>
          </a:xfrm>
          <a:prstGeom prst="rect">
            <a:avLst/>
          </a:prstGeom>
        </p:spPr>
      </p:pic>
      <p:sp>
        <p:nvSpPr>
          <p:cNvPr id="17" name="16 Elipse"/>
          <p:cNvSpPr/>
          <p:nvPr/>
        </p:nvSpPr>
        <p:spPr>
          <a:xfrm>
            <a:off x="707536" y="2199083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229862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Rectángulo redondeado"/>
          <p:cNvSpPr/>
          <p:nvPr/>
        </p:nvSpPr>
        <p:spPr>
          <a:xfrm>
            <a:off x="124395" y="853322"/>
            <a:ext cx="3799533" cy="4663910"/>
          </a:xfrm>
          <a:prstGeom prst="roundRect">
            <a:avLst>
              <a:gd name="adj" fmla="val 11195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Despois de acceder á sección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Proceso Auditoría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 poderanse consultar as solicitudes de auditoría: </a:t>
            </a:r>
          </a:p>
          <a:p>
            <a:pPr marL="180975" lvl="1"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Introducir os criterios desexados: existen campos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visibles para todos os usuarios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(   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) e campos que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só están visibles para os usuarios responsables de procedementos ou aplicacións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 (   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).</a:t>
            </a:r>
            <a:endParaRPr lang="gl-ES" sz="1400" dirty="0">
              <a:solidFill>
                <a:schemeClr val="dk1"/>
              </a:solidFill>
              <a:cs typeface="Arial" pitchFamily="34" charset="0"/>
            </a:endParaRPr>
          </a:p>
          <a:p>
            <a:pPr marL="180975" lvl="1"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O campo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Mostrar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 peticións permite mostrar as peticións das que o usuario é responsable da aplicación ou procedemento, das que é responsable da xustificación (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As miñas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) ou todas elas. </a:t>
            </a:r>
          </a:p>
          <a:p>
            <a:pPr marL="180975" lvl="1"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Premer o botón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Buscar</a:t>
            </a:r>
            <a:r>
              <a:rPr lang="gl-ES" sz="1400" dirty="0" smtClean="0">
                <a:solidFill>
                  <a:schemeClr val="tx1"/>
                </a:solidFill>
                <a:cs typeface="Arial" pitchFamily="34" charset="0"/>
              </a:rPr>
              <a:t>.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 </a:t>
            </a:r>
            <a:endParaRPr lang="gl-ES" sz="1400" dirty="0">
              <a:solidFill>
                <a:schemeClr val="dk1"/>
              </a:solidFill>
              <a:cs typeface="Arial" pitchFamily="34" charset="0"/>
            </a:endParaRPr>
          </a:p>
          <a:p>
            <a:pPr marL="180975" lvl="1">
              <a:lnSpc>
                <a:spcPts val="1900"/>
              </a:lnSpc>
            </a:pP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Ver detalles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da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solicitude.</a:t>
            </a:r>
            <a:endParaRPr lang="gl-ES" sz="1400" dirty="0">
              <a:solidFill>
                <a:schemeClr val="dk1"/>
              </a:solidFill>
              <a:cs typeface="Arial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 smtClean="0">
                <a:solidFill>
                  <a:srgbClr val="BF5908"/>
                </a:solidFill>
              </a:rPr>
              <a:t>Auditoría: consultar solicitudes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72816"/>
            <a:ext cx="4968000" cy="2990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386" y="3349911"/>
            <a:ext cx="4690566" cy="764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27 Rectángulo redondeado"/>
          <p:cNvSpPr/>
          <p:nvPr/>
        </p:nvSpPr>
        <p:spPr>
          <a:xfrm>
            <a:off x="8243856" y="2897941"/>
            <a:ext cx="396000" cy="221976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30" name="Picture 7" descr="C:\Users\lvazquco\Desktop\Nueva carpeta\2017-02-02_1142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302" y="3719491"/>
            <a:ext cx="171604" cy="12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30 Rectángulo redondeado"/>
          <p:cNvSpPr/>
          <p:nvPr/>
        </p:nvSpPr>
        <p:spPr>
          <a:xfrm>
            <a:off x="8513886" y="3472188"/>
            <a:ext cx="201021" cy="594299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32" name="Picture 6" descr="C:\Users\lvazquco\Desktop\Nueva carpeta\2017-02-02_1140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140" y="3519877"/>
            <a:ext cx="158511" cy="13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33 Rectángulo redondeado"/>
          <p:cNvSpPr/>
          <p:nvPr/>
        </p:nvSpPr>
        <p:spPr>
          <a:xfrm>
            <a:off x="4188538" y="1999556"/>
            <a:ext cx="4024482" cy="576000"/>
          </a:xfrm>
          <a:prstGeom prst="roundRect">
            <a:avLst>
              <a:gd name="adj" fmla="val 10052"/>
            </a:avLst>
          </a:prstGeom>
          <a:noFill/>
          <a:ln w="19050">
            <a:solidFill>
              <a:srgbClr val="BF5908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sp>
        <p:nvSpPr>
          <p:cNvPr id="36" name="35 Rectángulo redondeado"/>
          <p:cNvSpPr/>
          <p:nvPr/>
        </p:nvSpPr>
        <p:spPr>
          <a:xfrm>
            <a:off x="4188538" y="2581962"/>
            <a:ext cx="4024482" cy="311086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38" name="Picture 2" descr="C:\Users\lvazquco\Desktop\Nueva carpeta\2017-02-02_1137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736" y="2717911"/>
            <a:ext cx="155332" cy="12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lvazquco\Desktop\Nueva carpeta\2017-02-02_11092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411" y="3483006"/>
            <a:ext cx="177561" cy="17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C:\Users\lvazquco\Desktop\Nueva carpeta\2017-02-02_11170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841" y="3708030"/>
            <a:ext cx="134699" cy="15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" descr="C:\Users\lvazquco\Desktop\Nueva carpeta\2017-02-02_11394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841" y="3895226"/>
            <a:ext cx="135600" cy="16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C:\Users\lvazquco\Desktop\Nueva carpeta\2017-02-02_1140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140" y="3909086"/>
            <a:ext cx="158511" cy="13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C:\Users\lvazquco\Desktop\Nueva carpeta\2017-02-02_11425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466" y="4338101"/>
            <a:ext cx="4225674" cy="15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43 Elipse"/>
          <p:cNvSpPr/>
          <p:nvPr/>
        </p:nvSpPr>
        <p:spPr>
          <a:xfrm>
            <a:off x="3453780" y="236833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45" name="44 Elipse"/>
          <p:cNvSpPr/>
          <p:nvPr/>
        </p:nvSpPr>
        <p:spPr>
          <a:xfrm>
            <a:off x="323528" y="453149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46" name="45 Elipse"/>
          <p:cNvSpPr/>
          <p:nvPr/>
        </p:nvSpPr>
        <p:spPr>
          <a:xfrm>
            <a:off x="323528" y="4789743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47" name="46 Elipse"/>
          <p:cNvSpPr/>
          <p:nvPr/>
        </p:nvSpPr>
        <p:spPr>
          <a:xfrm>
            <a:off x="1663105" y="309462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2</a:t>
            </a:r>
          </a:p>
        </p:txBody>
      </p:sp>
      <p:sp>
        <p:nvSpPr>
          <p:cNvPr id="48" name="47 Elipse"/>
          <p:cNvSpPr/>
          <p:nvPr/>
        </p:nvSpPr>
        <p:spPr>
          <a:xfrm>
            <a:off x="4045833" y="2204864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49" name="48 Elipse"/>
          <p:cNvSpPr/>
          <p:nvPr/>
        </p:nvSpPr>
        <p:spPr>
          <a:xfrm>
            <a:off x="4036308" y="263691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2</a:t>
            </a:r>
          </a:p>
        </p:txBody>
      </p:sp>
      <p:sp>
        <p:nvSpPr>
          <p:cNvPr id="50" name="49 Elipse"/>
          <p:cNvSpPr/>
          <p:nvPr/>
        </p:nvSpPr>
        <p:spPr>
          <a:xfrm>
            <a:off x="8591903" y="300892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51" name="50 Elipse"/>
          <p:cNvSpPr/>
          <p:nvPr/>
        </p:nvSpPr>
        <p:spPr>
          <a:xfrm>
            <a:off x="8614396" y="3996514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15350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>
                <a:solidFill>
                  <a:srgbClr val="BF5908"/>
                </a:solidFill>
              </a:rPr>
              <a:t>Auditoría: </a:t>
            </a:r>
            <a:r>
              <a:rPr lang="gl-ES" b="1" dirty="0" smtClean="0">
                <a:solidFill>
                  <a:srgbClr val="BF5908"/>
                </a:solidFill>
              </a:rPr>
              <a:t>detalle de solicitudes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548137" y="3021523"/>
            <a:ext cx="4125220" cy="1919645"/>
          </a:xfrm>
          <a:prstGeom prst="roundRect">
            <a:avLst>
              <a:gd name="adj" fmla="val 11195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Desde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a pantalla de detalles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(  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) dunha solicitude poderanse realizar as seguintes accións: </a:t>
            </a:r>
          </a:p>
          <a:p>
            <a:pPr marL="285750" indent="-285750">
              <a:lnSpc>
                <a:spcPts val="22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gl-ES" sz="1400" b="1" dirty="0">
                <a:solidFill>
                  <a:srgbClr val="BF5908"/>
                </a:solidFill>
              </a:rPr>
              <a:t>Xustificar</a:t>
            </a:r>
            <a:r>
              <a:rPr lang="gl-ES" sz="1400" dirty="0">
                <a:solidFill>
                  <a:schemeClr val="tx1"/>
                </a:solidFill>
              </a:rPr>
              <a:t> a solicitude seleccionada ou ben enviar a corrección dunha xustificación anterior. </a:t>
            </a:r>
          </a:p>
          <a:p>
            <a:pPr marL="285750" indent="-285750">
              <a:lnSpc>
                <a:spcPts val="22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gl-ES" sz="1400" b="1" dirty="0">
                <a:solidFill>
                  <a:srgbClr val="BF5908"/>
                </a:solidFill>
              </a:rPr>
              <a:t>Volver</a:t>
            </a:r>
            <a:r>
              <a:rPr lang="gl-ES" sz="1400" dirty="0">
                <a:solidFill>
                  <a:schemeClr val="tx1"/>
                </a:solidFill>
              </a:rPr>
              <a:t> á pantalla principal do buscador de solicitudes.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09"/>
          <a:stretch/>
        </p:blipFill>
        <p:spPr bwMode="auto">
          <a:xfrm>
            <a:off x="145595" y="1268760"/>
            <a:ext cx="4968000" cy="1536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84" y="1377432"/>
            <a:ext cx="4690566" cy="764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78869"/>
            <a:ext cx="3716733" cy="372107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4" name="13 Rectángulo redondeado"/>
          <p:cNvSpPr/>
          <p:nvPr/>
        </p:nvSpPr>
        <p:spPr>
          <a:xfrm>
            <a:off x="421464" y="5447743"/>
            <a:ext cx="8615032" cy="597928"/>
          </a:xfrm>
          <a:prstGeom prst="roundRect">
            <a:avLst>
              <a:gd name="adj" fmla="val 11421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cs typeface="Arial" pitchFamily="34" charset="0"/>
              </a:rPr>
              <a:t>O estado dunha solicitude ilustrarase mediante a seguinte lenda de cores:</a:t>
            </a:r>
          </a:p>
          <a:p>
            <a:pPr algn="just">
              <a:lnSpc>
                <a:spcPts val="1900"/>
              </a:lnSpc>
            </a:pPr>
            <a:endParaRPr lang="gl-ES" sz="1400" dirty="0">
              <a:cs typeface="Arial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5841693"/>
            <a:ext cx="6667500" cy="251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21" y="1383276"/>
            <a:ext cx="4690566" cy="76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lvazquco\Desktop\Nueva carpeta\2017-02-02_11425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83" y="2388084"/>
            <a:ext cx="4375854" cy="16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C:\Users\lvazquco\Desktop\Nueva carpeta\2017-02-02_11421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836" y="1755359"/>
            <a:ext cx="171604" cy="12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Users\lvazquco\Desktop\Nueva carpeta\2017-02-02_1140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674" y="1555745"/>
            <a:ext cx="158511" cy="13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lvazquco\Desktop\Nueva carpeta\2017-02-02_11092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45" y="1518874"/>
            <a:ext cx="177561" cy="17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lvazquco\Desktop\Nueva carpeta\2017-02-02_11170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75" y="1743898"/>
            <a:ext cx="134699" cy="15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C:\Users\lvazquco\Desktop\Nueva carpeta\2017-02-02_113944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75" y="1931094"/>
            <a:ext cx="135600" cy="16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C:\Users\lvazquco\Desktop\Nueva carpeta\2017-02-02_1140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674" y="1944954"/>
            <a:ext cx="158511" cy="13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23 Rectángulo redondeado"/>
          <p:cNvSpPr/>
          <p:nvPr/>
        </p:nvSpPr>
        <p:spPr>
          <a:xfrm>
            <a:off x="4687127" y="1526339"/>
            <a:ext cx="201021" cy="197507"/>
          </a:xfrm>
          <a:prstGeom prst="roundRect">
            <a:avLst/>
          </a:prstGeom>
          <a:noFill/>
          <a:ln w="19050">
            <a:solidFill>
              <a:srgbClr val="BF5908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gl-ES" dirty="0"/>
          </a:p>
        </p:txBody>
      </p:sp>
      <p:pic>
        <p:nvPicPr>
          <p:cNvPr id="26" name="25 Imagen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193" y="1457554"/>
            <a:ext cx="418895" cy="337413"/>
          </a:xfrm>
          <a:prstGeom prst="rect">
            <a:avLst/>
          </a:prstGeom>
        </p:spPr>
      </p:pic>
      <p:sp>
        <p:nvSpPr>
          <p:cNvPr id="27" name="26 Elipse"/>
          <p:cNvSpPr/>
          <p:nvPr/>
        </p:nvSpPr>
        <p:spPr>
          <a:xfrm>
            <a:off x="2972966" y="317699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28" name="27 Elipse"/>
          <p:cNvSpPr/>
          <p:nvPr/>
        </p:nvSpPr>
        <p:spPr>
          <a:xfrm>
            <a:off x="4590294" y="137418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  <p:sp>
        <p:nvSpPr>
          <p:cNvPr id="29" name="28 Elipse"/>
          <p:cNvSpPr/>
          <p:nvPr/>
        </p:nvSpPr>
        <p:spPr>
          <a:xfrm>
            <a:off x="8634324" y="128743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4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>
                <a:solidFill>
                  <a:srgbClr val="BF5908"/>
                </a:solidFill>
              </a:rPr>
              <a:t>Auditoría: </a:t>
            </a:r>
            <a:r>
              <a:rPr lang="gl-ES" b="1" dirty="0" smtClean="0">
                <a:solidFill>
                  <a:srgbClr val="BF5908"/>
                </a:solidFill>
              </a:rPr>
              <a:t>identificar peticións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413602" y="1268760"/>
            <a:ext cx="8281044" cy="641310"/>
          </a:xfrm>
          <a:prstGeom prst="roundRect">
            <a:avLst/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Para facilitar a correcta xustificación das peticións realizadas a través de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pasaXe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! (aplicación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Consulta de servizos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) poderanse consultar os datos das peticións realizadas (expediente, NIF do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cidadán...). </a:t>
            </a:r>
            <a:endParaRPr lang="gl-ES" sz="1400" dirty="0">
              <a:solidFill>
                <a:schemeClr val="dk1"/>
              </a:solidFill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014" y="2203747"/>
            <a:ext cx="6594220" cy="1250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9 Rectángulo redondeado"/>
          <p:cNvSpPr/>
          <p:nvPr/>
        </p:nvSpPr>
        <p:spPr>
          <a:xfrm>
            <a:off x="365820" y="4053357"/>
            <a:ext cx="8281044" cy="1974229"/>
          </a:xfrm>
          <a:prstGeom prst="roundRect">
            <a:avLst/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20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Para isto deberase acceder á sección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Consultar as miñas peticións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 e seguir os pasos que se indican no apartado desta guía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Consultar as miñas peticións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. Os datos que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se precisarán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para localizar a petición auditada son o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Identificador de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petición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(     ) e o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Identificador de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solicitude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(     ). </a:t>
            </a:r>
            <a:endParaRPr lang="gl-ES" sz="1400" dirty="0" smtClean="0">
              <a:solidFill>
                <a:schemeClr val="dk1"/>
              </a:solidFill>
              <a:cs typeface="Arial" pitchFamily="34" charset="0"/>
            </a:endParaRPr>
          </a:p>
          <a:p>
            <a:pPr algn="just">
              <a:lnSpc>
                <a:spcPts val="2000"/>
              </a:lnSpc>
            </a:pPr>
            <a:endParaRPr lang="gl-ES" sz="1400" dirty="0" smtClean="0">
              <a:solidFill>
                <a:schemeClr val="dk1"/>
              </a:solidFill>
              <a:cs typeface="Arial" pitchFamily="34" charset="0"/>
            </a:endParaRPr>
          </a:p>
          <a:p>
            <a:pPr algn="just">
              <a:lnSpc>
                <a:spcPts val="2000"/>
              </a:lnSpc>
            </a:pP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A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continuación, na sección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Proceso </a:t>
            </a:r>
            <a:r>
              <a:rPr lang="gl-ES" sz="1400" b="1" dirty="0" smtClean="0">
                <a:solidFill>
                  <a:srgbClr val="BF5908"/>
                </a:solidFill>
                <a:cs typeface="Arial" pitchFamily="34" charset="0"/>
              </a:rPr>
              <a:t>auditoría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poderase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xustificar correctamente cada petición, incorporando o xustificante correspondente. </a:t>
            </a:r>
          </a:p>
          <a:p>
            <a:pPr algn="just">
              <a:lnSpc>
                <a:spcPts val="2000"/>
              </a:lnSpc>
            </a:pPr>
            <a:endParaRPr lang="gl-ES" sz="1400" dirty="0" smtClean="0">
              <a:solidFill>
                <a:schemeClr val="dk1"/>
              </a:solidFill>
              <a:cs typeface="Arial" pitchFamily="34" charset="0"/>
            </a:endParaRPr>
          </a:p>
          <a:p>
            <a:pPr algn="just">
              <a:lnSpc>
                <a:spcPts val="2000"/>
              </a:lnSpc>
            </a:pP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Os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detalles das peticións realizadas a través de outras aplicacións deberanse consultar nas mesmas, pero pódense xustificar do mesmo xeito. </a:t>
            </a:r>
          </a:p>
        </p:txBody>
      </p:sp>
      <p:sp>
        <p:nvSpPr>
          <p:cNvPr id="15" name="14 Elipse"/>
          <p:cNvSpPr/>
          <p:nvPr/>
        </p:nvSpPr>
        <p:spPr>
          <a:xfrm>
            <a:off x="6181690" y="444848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  <p:sp>
        <p:nvSpPr>
          <p:cNvPr id="16" name="15 Elipse"/>
          <p:cNvSpPr/>
          <p:nvPr/>
        </p:nvSpPr>
        <p:spPr>
          <a:xfrm>
            <a:off x="3582938" y="4452969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17" name="16 Elipse"/>
          <p:cNvSpPr/>
          <p:nvPr/>
        </p:nvSpPr>
        <p:spPr>
          <a:xfrm>
            <a:off x="2195736" y="242591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18" name="17 Elipse"/>
          <p:cNvSpPr/>
          <p:nvPr/>
        </p:nvSpPr>
        <p:spPr>
          <a:xfrm>
            <a:off x="3378711" y="2438768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2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42392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altLang="es-ES" dirty="0"/>
              <a:t>Portal de interoperabilidade pasaXe!</a:t>
            </a:r>
          </a:p>
        </p:txBody>
      </p:sp>
      <p:sp>
        <p:nvSpPr>
          <p:cNvPr id="4" name="CuadroTexto 6"/>
          <p:cNvSpPr txBox="1"/>
          <p:nvPr/>
        </p:nvSpPr>
        <p:spPr>
          <a:xfrm>
            <a:off x="194370" y="702221"/>
            <a:ext cx="82809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00B0F0"/>
              </a:buClr>
            </a:pPr>
            <a:r>
              <a:rPr lang="gl-ES" b="1" dirty="0">
                <a:solidFill>
                  <a:srgbClr val="BF5908"/>
                </a:solidFill>
              </a:rPr>
              <a:t>Auditoría: </a:t>
            </a:r>
            <a:r>
              <a:rPr lang="gl-ES" b="1" dirty="0" smtClean="0">
                <a:solidFill>
                  <a:srgbClr val="BF5908"/>
                </a:solidFill>
              </a:rPr>
              <a:t>xustificar solicitudes</a:t>
            </a:r>
            <a:endParaRPr lang="gl-ES" b="1" dirty="0">
              <a:solidFill>
                <a:srgbClr val="BF5908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359199" y="1215043"/>
            <a:ext cx="3963059" cy="2395746"/>
          </a:xfrm>
          <a:prstGeom prst="roundRect">
            <a:avLst>
              <a:gd name="adj" fmla="val 8340"/>
            </a:avLst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>
              <a:lnSpc>
                <a:spcPts val="1900"/>
              </a:lnSpc>
            </a:pP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Desde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a pantalla de detalles dunha solicitude poderase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Xustificar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 a solicitude. Para isto é preciso agregar o consentimento do cidadán,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escaneando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en formado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PDF (    ).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Adicionalmente pode escribir un comentario (    ) explicativo. </a:t>
            </a:r>
            <a:endParaRPr lang="gl-ES" sz="1400" dirty="0" smtClean="0">
              <a:solidFill>
                <a:schemeClr val="dk1"/>
              </a:solidFill>
              <a:cs typeface="Arial" pitchFamily="34" charset="0"/>
            </a:endParaRPr>
          </a:p>
          <a:p>
            <a:pPr algn="just">
              <a:lnSpc>
                <a:spcPts val="1900"/>
              </a:lnSpc>
            </a:pPr>
            <a:endParaRPr lang="gl-ES" sz="1400" dirty="0">
              <a:solidFill>
                <a:schemeClr val="dk1"/>
              </a:solidFill>
              <a:cs typeface="Arial" pitchFamily="34" charset="0"/>
            </a:endParaRPr>
          </a:p>
          <a:p>
            <a:pPr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A través da sección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Comentarios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 (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 </a:t>
            </a:r>
            <a:r>
              <a:rPr lang="gl-ES" sz="1400" dirty="0" smtClean="0">
                <a:cs typeface="Arial" pitchFamily="34" charset="0"/>
              </a:rPr>
              <a:t>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 )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ten acceso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ao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histórico de xustificacións e comentarios da solicitude, o que inclúe a resposta do coordinador da auditoría se fose o caso. </a:t>
            </a:r>
          </a:p>
        </p:txBody>
      </p:sp>
      <p:sp>
        <p:nvSpPr>
          <p:cNvPr id="8" name="7 Rectángulo redondeado"/>
          <p:cNvSpPr/>
          <p:nvPr/>
        </p:nvSpPr>
        <p:spPr>
          <a:xfrm>
            <a:off x="367988" y="3742248"/>
            <a:ext cx="3954271" cy="910888"/>
          </a:xfrm>
          <a:prstGeom prst="roundRect">
            <a:avLst/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Cando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o/a coordinador/a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da auditoría rexeite a xustificación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achegada, o/a usuario/a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responsable </a:t>
            </a:r>
            <a:r>
              <a:rPr lang="gl-ES" sz="1400" dirty="0" smtClean="0">
                <a:solidFill>
                  <a:schemeClr val="dk1"/>
                </a:solidFill>
                <a:cs typeface="Arial" pitchFamily="34" charset="0"/>
              </a:rPr>
              <a:t>recibirá </a:t>
            </a: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un correo indicando os motivos: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93" y="5332583"/>
            <a:ext cx="3451631" cy="83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734" y="1196752"/>
            <a:ext cx="4464496" cy="199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34" y="3360106"/>
            <a:ext cx="4422897" cy="878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Rectángulo redondeado"/>
          <p:cNvSpPr/>
          <p:nvPr/>
        </p:nvSpPr>
        <p:spPr>
          <a:xfrm>
            <a:off x="4856137" y="4722514"/>
            <a:ext cx="3672408" cy="910888"/>
          </a:xfrm>
          <a:prstGeom prst="roundRect">
            <a:avLst/>
          </a:prstGeom>
          <a:ln w="127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bIns="36000" rtlCol="0" anchor="ctr" anchorCtr="0">
            <a:noAutofit/>
          </a:bodyPr>
          <a:lstStyle/>
          <a:p>
            <a:pPr algn="just">
              <a:lnSpc>
                <a:spcPts val="1900"/>
              </a:lnSpc>
            </a:pPr>
            <a:r>
              <a:rPr lang="gl-ES" sz="1400" dirty="0">
                <a:solidFill>
                  <a:schemeClr val="dk1"/>
                </a:solidFill>
                <a:cs typeface="Arial" pitchFamily="34" charset="0"/>
              </a:rPr>
              <a:t>Nese caso terá que xustificar outra vez a solicitude, que estará en estado </a:t>
            </a:r>
            <a:r>
              <a:rPr lang="gl-ES" sz="1400" b="1" dirty="0">
                <a:solidFill>
                  <a:srgbClr val="BF5908"/>
                </a:solidFill>
                <a:cs typeface="Arial" pitchFamily="34" charset="0"/>
              </a:rPr>
              <a:t>Pendente de subsanación: </a:t>
            </a:r>
          </a:p>
        </p:txBody>
      </p: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2160" y="5326646"/>
            <a:ext cx="1584176" cy="26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20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1641" y="4823837"/>
            <a:ext cx="617329" cy="337413"/>
          </a:xfrm>
          <a:prstGeom prst="rect">
            <a:avLst/>
          </a:prstGeom>
        </p:spPr>
      </p:pic>
      <p:sp>
        <p:nvSpPr>
          <p:cNvPr id="22" name="21 Elipse"/>
          <p:cNvSpPr/>
          <p:nvPr/>
        </p:nvSpPr>
        <p:spPr>
          <a:xfrm>
            <a:off x="1758355" y="197383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3" name="22 Elipse"/>
          <p:cNvSpPr/>
          <p:nvPr/>
        </p:nvSpPr>
        <p:spPr>
          <a:xfrm>
            <a:off x="2220902" y="221464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2</a:t>
            </a:r>
          </a:p>
        </p:txBody>
      </p:sp>
      <p:sp>
        <p:nvSpPr>
          <p:cNvPr id="24" name="23 Elipse"/>
          <p:cNvSpPr/>
          <p:nvPr/>
        </p:nvSpPr>
        <p:spPr>
          <a:xfrm>
            <a:off x="2965713" y="2700611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  <p:sp>
        <p:nvSpPr>
          <p:cNvPr id="25" name="24 Elipse"/>
          <p:cNvSpPr/>
          <p:nvPr/>
        </p:nvSpPr>
        <p:spPr>
          <a:xfrm>
            <a:off x="4860032" y="1412776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/>
              <a:t>2</a:t>
            </a:r>
          </a:p>
        </p:txBody>
      </p:sp>
      <p:sp>
        <p:nvSpPr>
          <p:cNvPr id="26" name="25 Elipse"/>
          <p:cNvSpPr/>
          <p:nvPr/>
        </p:nvSpPr>
        <p:spPr>
          <a:xfrm>
            <a:off x="4343390" y="2684537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1</a:t>
            </a:r>
            <a:endParaRPr lang="gl-ES" sz="1200" b="1" dirty="0"/>
          </a:p>
        </p:txBody>
      </p:sp>
      <p:sp>
        <p:nvSpPr>
          <p:cNvPr id="27" name="26 Elipse"/>
          <p:cNvSpPr/>
          <p:nvPr/>
        </p:nvSpPr>
        <p:spPr>
          <a:xfrm>
            <a:off x="5229597" y="3537032"/>
            <a:ext cx="166127" cy="180000"/>
          </a:xfrm>
          <a:prstGeom prst="ellipse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sz="1200" b="1" dirty="0" smtClean="0"/>
              <a:t>3</a:t>
            </a:r>
            <a:endParaRPr lang="gl-ES" sz="1200" b="1" dirty="0"/>
          </a:p>
        </p:txBody>
      </p:sp>
    </p:spTree>
    <p:extLst>
      <p:ext uri="{BB962C8B-B14F-4D97-AF65-F5344CB8AC3E}">
        <p14:creationId xmlns:p14="http://schemas.microsoft.com/office/powerpoint/2010/main" val="60122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>
            <a:spLocks noChangeArrowheads="1"/>
          </p:cNvSpPr>
          <p:nvPr/>
        </p:nvSpPr>
        <p:spPr bwMode="auto">
          <a:xfrm>
            <a:off x="827584" y="2996952"/>
            <a:ext cx="8229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1pPr>
            <a:lvl2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2pPr>
            <a:lvl3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3pPr>
            <a:lvl4pPr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4pPr>
            <a:lvl5pPr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3366"/>
                </a:solidFill>
                <a:latin typeface="Arial" charset="0"/>
                <a:ea typeface="Lucida Sans Unicode" pitchFamily="34" charset="0"/>
                <a:cs typeface="Lucida Sans Unicode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Times New Roman" pitchFamily="18" charset="0"/>
              <a:buNone/>
            </a:pPr>
            <a:r>
              <a:rPr lang="es-ES" altLang="es-ES" b="1" dirty="0" smtClean="0">
                <a:solidFill>
                  <a:srgbClr val="CCA147"/>
                </a:solidFill>
              </a:rPr>
              <a:t>Intermediación de Datos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Times New Roman" pitchFamily="18" charset="0"/>
              <a:buNone/>
            </a:pPr>
            <a:endParaRPr lang="es-ES" altLang="es-ES" b="1" dirty="0" smtClean="0">
              <a:solidFill>
                <a:srgbClr val="CCA147"/>
              </a:solidFill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None/>
            </a:pPr>
            <a:r>
              <a:rPr lang="es-ES" altLang="es-ES" sz="2000" b="1" dirty="0">
                <a:solidFill>
                  <a:srgbClr val="CCA147"/>
                </a:solidFill>
              </a:rPr>
              <a:t>Esquema Nacional de </a:t>
            </a:r>
            <a:r>
              <a:rPr lang="es-ES" altLang="es-ES" sz="2000" b="1" dirty="0" err="1">
                <a:solidFill>
                  <a:srgbClr val="CCA147"/>
                </a:solidFill>
              </a:rPr>
              <a:t>Interoperabilidade</a:t>
            </a:r>
            <a:r>
              <a:rPr lang="es-ES" altLang="es-ES" sz="2000" b="1" dirty="0">
                <a:solidFill>
                  <a:srgbClr val="CCA147"/>
                </a:solidFill>
              </a:rPr>
              <a:t>. Plataforma de </a:t>
            </a:r>
            <a:r>
              <a:rPr lang="es-ES" altLang="es-ES" sz="2000" b="1" dirty="0" err="1">
                <a:solidFill>
                  <a:srgbClr val="CCA147"/>
                </a:solidFill>
              </a:rPr>
              <a:t>interoperabilidade</a:t>
            </a:r>
            <a:r>
              <a:rPr lang="es-ES" altLang="es-ES" sz="2000" b="1" dirty="0">
                <a:solidFill>
                  <a:srgbClr val="CCA147"/>
                </a:solidFill>
              </a:rPr>
              <a:t> entre </a:t>
            </a:r>
            <a:r>
              <a:rPr lang="es-ES" altLang="es-ES" sz="2000" b="1" dirty="0" err="1">
                <a:solidFill>
                  <a:srgbClr val="CCA147"/>
                </a:solidFill>
              </a:rPr>
              <a:t>administracións</a:t>
            </a:r>
            <a:r>
              <a:rPr lang="es-ES" altLang="es-ES" sz="2000" b="1" dirty="0">
                <a:solidFill>
                  <a:srgbClr val="CCA147"/>
                </a:solidFill>
              </a:rPr>
              <a:t>. </a:t>
            </a:r>
            <a:r>
              <a:rPr lang="es-ES" altLang="es-ES" sz="2000" b="1" dirty="0" err="1">
                <a:solidFill>
                  <a:srgbClr val="CCA147"/>
                </a:solidFill>
              </a:rPr>
              <a:t>PasaXe</a:t>
            </a:r>
            <a:endParaRPr lang="es-ES" altLang="es-ES" sz="2000" b="1" dirty="0">
              <a:solidFill>
                <a:srgbClr val="CCA147"/>
              </a:solidFill>
            </a:endParaRP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Times New Roman" pitchFamily="18" charset="0"/>
              <a:buNone/>
            </a:pPr>
            <a:endParaRPr lang="es-ES" altLang="es-ES" sz="3600" b="1" dirty="0" smtClean="0">
              <a:solidFill>
                <a:srgbClr val="CCA147"/>
              </a:solidFill>
            </a:endParaRP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Times New Roman" pitchFamily="18" charset="0"/>
              <a:buNone/>
            </a:pPr>
            <a:endParaRPr lang="es-ES" altLang="es-ES" sz="3600" b="1" dirty="0">
              <a:solidFill>
                <a:srgbClr val="CCA1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96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3 Rectángulo"/>
          <p:cNvSpPr/>
          <p:nvPr/>
        </p:nvSpPr>
        <p:spPr>
          <a:xfrm>
            <a:off x="8028384" y="1234805"/>
            <a:ext cx="970068" cy="1114075"/>
          </a:xfrm>
          <a:prstGeom prst="rect">
            <a:avLst/>
          </a:prstGeom>
          <a:solidFill>
            <a:schemeClr val="bg1"/>
          </a:solidFill>
          <a:ln w="22225">
            <a:solidFill>
              <a:srgbClr val="E96D0B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Picture 2" descr="link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17900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Marco normativo</a:t>
            </a:r>
            <a:endParaRPr lang="gl-ES" dirty="0"/>
          </a:p>
        </p:txBody>
      </p:sp>
      <p:sp>
        <p:nvSpPr>
          <p:cNvPr id="11" name="14 CuadroTexto"/>
          <p:cNvSpPr txBox="1"/>
          <p:nvPr/>
        </p:nvSpPr>
        <p:spPr>
          <a:xfrm>
            <a:off x="8037909" y="126876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solidFill>
                  <a:srgbClr val="E96D0B"/>
                </a:solidFill>
              </a:rPr>
              <a:t>REFERENCIAS NORMATIVAS</a:t>
            </a:r>
            <a:endParaRPr lang="es-ES" sz="1000" b="1" dirty="0">
              <a:solidFill>
                <a:srgbClr val="E96D0B"/>
              </a:solidFill>
            </a:endParaRPr>
          </a:p>
        </p:txBody>
      </p:sp>
      <p:sp>
        <p:nvSpPr>
          <p:cNvPr id="6" name="13 Rectángulo"/>
          <p:cNvSpPr/>
          <p:nvPr/>
        </p:nvSpPr>
        <p:spPr>
          <a:xfrm>
            <a:off x="250823" y="1700808"/>
            <a:ext cx="8312396" cy="46085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sz="1600" dirty="0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2"/>
          </p:nvPr>
        </p:nvSpPr>
        <p:spPr>
          <a:xfrm>
            <a:off x="197866" y="764704"/>
            <a:ext cx="7614494" cy="4536504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  <a:buClr>
                <a:srgbClr val="E96D0B"/>
              </a:buClr>
            </a:pPr>
            <a:r>
              <a:rPr lang="pt-BR" b="1" dirty="0">
                <a:solidFill>
                  <a:srgbClr val="BF5908"/>
                </a:solidFill>
              </a:rPr>
              <a:t>Real Decreto 4/2010, do 8 de </a:t>
            </a:r>
            <a:r>
              <a:rPr lang="pt-BR" b="1" dirty="0" err="1">
                <a:solidFill>
                  <a:srgbClr val="BF5908"/>
                </a:solidFill>
              </a:rPr>
              <a:t>xaneiro</a:t>
            </a:r>
            <a:r>
              <a:rPr lang="pt-BR" b="1" dirty="0">
                <a:solidFill>
                  <a:srgbClr val="BF5908"/>
                </a:solidFill>
              </a:rPr>
              <a:t>, polo que se regula o Esquema Nacional de Interoperabilidade no ámbito da Administración Electrónica</a:t>
            </a:r>
          </a:p>
        </p:txBody>
      </p:sp>
      <p:sp>
        <p:nvSpPr>
          <p:cNvPr id="12" name="CuadroTexto 6"/>
          <p:cNvSpPr txBox="1"/>
          <p:nvPr/>
        </p:nvSpPr>
        <p:spPr>
          <a:xfrm>
            <a:off x="323528" y="1772815"/>
            <a:ext cx="8064896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</a:pPr>
            <a:r>
              <a:rPr lang="gl-ES" sz="1400" dirty="0" smtClean="0">
                <a:solidFill>
                  <a:srgbClr val="333333"/>
                </a:solidFill>
              </a:rPr>
              <a:t>O Esquema Nacional de Interoperabilidade  ofrece a seguinte definición de Interoperabilidade: </a:t>
            </a:r>
            <a:r>
              <a:rPr lang="gl-ES" sz="1400" u="sng" dirty="0" smtClean="0">
                <a:solidFill>
                  <a:srgbClr val="333333"/>
                </a:solidFill>
              </a:rPr>
              <a:t>“</a:t>
            </a:r>
            <a:r>
              <a:rPr lang="gl-ES" sz="1400" u="sng" dirty="0">
                <a:solidFill>
                  <a:srgbClr val="333333"/>
                </a:solidFill>
              </a:rPr>
              <a:t>c</a:t>
            </a:r>
            <a:r>
              <a:rPr lang="gl-ES" sz="1400" u="sng" dirty="0" smtClean="0">
                <a:solidFill>
                  <a:srgbClr val="333333"/>
                </a:solidFill>
              </a:rPr>
              <a:t>apacidade dos sistemas e dos procedementos aos que dan soporte de compartir datos e posibilitar o intercambio de información e coñecemento entre eles.”</a:t>
            </a:r>
            <a:r>
              <a:rPr lang="gl-ES" sz="1400" dirty="0" smtClean="0">
                <a:solidFill>
                  <a:srgbClr val="333333"/>
                </a:solidFill>
              </a:rPr>
              <a:t> A interoperabilidade no sector público trata de facilitar o intercambio de información entre os 3 niveis da Administración para avanzar na ‘Administración sen papeis’. Para que o intercambio se realice correctamente  é necesario contemplar as seguintes dimensións:</a:t>
            </a:r>
            <a:endParaRPr lang="gl-ES" sz="1400" dirty="0"/>
          </a:p>
        </p:txBody>
      </p:sp>
      <p:sp>
        <p:nvSpPr>
          <p:cNvPr id="7" name="6 Rectángulo"/>
          <p:cNvSpPr/>
          <p:nvPr/>
        </p:nvSpPr>
        <p:spPr>
          <a:xfrm>
            <a:off x="251520" y="3284983"/>
            <a:ext cx="2880320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u="sng" dirty="0"/>
              <a:t>Interoperabilidade organizativa: </a:t>
            </a:r>
            <a:r>
              <a:rPr lang="gl-ES" sz="1400" dirty="0"/>
              <a:t>a dimensión da interoperabilidade relativa  á capacidade das entidades e dos procesos a través dos cales levan a cabo as súas actividades para colaborar co obxecto de alcanzar logros mutuamente acordados relativos aos servizos que prestan</a:t>
            </a:r>
            <a:r>
              <a:rPr lang="gl-ES" sz="1400" dirty="0" smtClean="0"/>
              <a:t>.</a:t>
            </a:r>
            <a:endParaRPr lang="gl-ES" sz="1400" dirty="0"/>
          </a:p>
        </p:txBody>
      </p:sp>
      <p:sp>
        <p:nvSpPr>
          <p:cNvPr id="14" name="13 Rectángulo"/>
          <p:cNvSpPr/>
          <p:nvPr/>
        </p:nvSpPr>
        <p:spPr>
          <a:xfrm>
            <a:off x="3059832" y="3317789"/>
            <a:ext cx="2664295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u="sng" dirty="0" smtClean="0"/>
              <a:t>Interoperabilidade </a:t>
            </a:r>
            <a:r>
              <a:rPr lang="gl-ES" sz="1400" u="sng" dirty="0"/>
              <a:t>semántica: </a:t>
            </a:r>
            <a:r>
              <a:rPr lang="gl-ES" sz="1400" dirty="0"/>
              <a:t>é aquela dimensión da interoperabilidade relativa a que a información intercambiada poida ser interpretable de forma automática e reutilizable por aplicacións que non interviñeron na súa creación</a:t>
            </a:r>
            <a:r>
              <a:rPr lang="gl-ES" sz="1400" dirty="0" smtClean="0"/>
              <a:t>.</a:t>
            </a:r>
            <a:endParaRPr lang="gl-ES" sz="1400" dirty="0"/>
          </a:p>
        </p:txBody>
      </p:sp>
      <p:sp>
        <p:nvSpPr>
          <p:cNvPr id="15" name="14 Rectángulo"/>
          <p:cNvSpPr/>
          <p:nvPr/>
        </p:nvSpPr>
        <p:spPr>
          <a:xfrm>
            <a:off x="5690220" y="3338551"/>
            <a:ext cx="2820994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spcBef>
                <a:spcPct val="20000"/>
              </a:spcBef>
              <a:spcAft>
                <a:spcPts val="1200"/>
              </a:spcAft>
              <a:buClr>
                <a:srgbClr val="E96D0B"/>
              </a:buClr>
              <a:buBlip>
                <a:blip r:embed="rId3"/>
              </a:buBlip>
            </a:pPr>
            <a:r>
              <a:rPr lang="gl-ES" sz="1400" u="sng" dirty="0" smtClean="0"/>
              <a:t>Interoperabilidade </a:t>
            </a:r>
            <a:r>
              <a:rPr lang="gl-ES" sz="1400" u="sng" dirty="0"/>
              <a:t>técnica</a:t>
            </a:r>
            <a:r>
              <a:rPr lang="gl-ES" sz="1400" dirty="0"/>
              <a:t>: é </a:t>
            </a:r>
            <a:r>
              <a:rPr lang="gl-ES" sz="1400" dirty="0" smtClean="0"/>
              <a:t>a </a:t>
            </a:r>
            <a:r>
              <a:rPr lang="gl-ES" sz="1400" dirty="0"/>
              <a:t>dimensión </a:t>
            </a:r>
            <a:r>
              <a:rPr lang="gl-ES" sz="1400" dirty="0" smtClean="0"/>
              <a:t>relativa </a:t>
            </a:r>
            <a:r>
              <a:rPr lang="gl-ES" sz="1400" dirty="0"/>
              <a:t>á relación entre sistemas  e servizos de tecnoloxías da información, incluíndo aspectos </a:t>
            </a:r>
            <a:r>
              <a:rPr lang="gl-ES" sz="1400" dirty="0" smtClean="0"/>
              <a:t>como </a:t>
            </a:r>
            <a:r>
              <a:rPr lang="gl-ES" sz="1400" dirty="0"/>
              <a:t>as interfaces, a interconexión, a integración de datos e servizos, a presentación  da información, a accesibilidade  e a seguridade, ou outros de natureza análoga.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256852" y="1412775"/>
            <a:ext cx="2658964" cy="252028"/>
          </a:xfrm>
          <a:prstGeom prst="rect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000" b="1" dirty="0" smtClean="0">
                <a:solidFill>
                  <a:schemeClr val="bg1"/>
                </a:solidFill>
              </a:rPr>
              <a:t>ARTIGO 6 E ANEXO – GLOSARIO DE TERMOS</a:t>
            </a:r>
            <a:endParaRPr lang="es-ES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25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3 Rectángulo"/>
          <p:cNvSpPr/>
          <p:nvPr/>
        </p:nvSpPr>
        <p:spPr>
          <a:xfrm>
            <a:off x="7937326" y="1124744"/>
            <a:ext cx="970068" cy="1114075"/>
          </a:xfrm>
          <a:prstGeom prst="rect">
            <a:avLst/>
          </a:prstGeom>
          <a:solidFill>
            <a:schemeClr val="bg1"/>
          </a:solidFill>
          <a:ln w="22225">
            <a:solidFill>
              <a:srgbClr val="E96D0B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13 Rectángulo"/>
          <p:cNvSpPr/>
          <p:nvPr/>
        </p:nvSpPr>
        <p:spPr>
          <a:xfrm>
            <a:off x="250824" y="1522883"/>
            <a:ext cx="8205460" cy="31683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sz="1600" dirty="0"/>
          </a:p>
        </p:txBody>
      </p:sp>
      <p:sp>
        <p:nvSpPr>
          <p:cNvPr id="22" name="CuadroTexto 6"/>
          <p:cNvSpPr txBox="1"/>
          <p:nvPr/>
        </p:nvSpPr>
        <p:spPr>
          <a:xfrm>
            <a:off x="341881" y="2386078"/>
            <a:ext cx="8118551" cy="464332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50" dirty="0"/>
              <a:t>Catálogo de estándares</a:t>
            </a:r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50" dirty="0"/>
              <a:t>Documento </a:t>
            </a:r>
            <a:r>
              <a:rPr lang="gl-ES" sz="1350" dirty="0" smtClean="0"/>
              <a:t>electrónico</a:t>
            </a:r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50" dirty="0"/>
              <a:t>Expediente electrónico </a:t>
            </a:r>
            <a:endParaRPr lang="gl-ES" sz="1350" dirty="0" smtClean="0"/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50" dirty="0"/>
              <a:t>Procedementos de copiado auténtico e conversión entre documentos </a:t>
            </a:r>
            <a:r>
              <a:rPr lang="gl-ES" sz="1350" dirty="0" smtClean="0"/>
              <a:t>electrónicos</a:t>
            </a:r>
            <a:endParaRPr lang="gl-ES" sz="1350" dirty="0"/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50" dirty="0" smtClean="0"/>
              <a:t>Dixitalización de documentos</a:t>
            </a:r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50" dirty="0"/>
              <a:t>Política de xestión de documentos electrónicos</a:t>
            </a:r>
          </a:p>
          <a:p>
            <a:pPr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</a:pPr>
            <a:endParaRPr lang="gl-ES" sz="1350" dirty="0" smtClean="0"/>
          </a:p>
          <a:p>
            <a:pPr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</a:pPr>
            <a:endParaRPr lang="gl-ES" sz="1350" dirty="0" smtClean="0"/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endParaRPr lang="gl-ES" sz="1350" dirty="0" smtClean="0"/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endParaRPr lang="gl-ES" sz="1350" dirty="0" smtClean="0"/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endParaRPr lang="gl-ES" sz="1350" dirty="0" smtClean="0"/>
          </a:p>
          <a:p>
            <a:pPr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</a:pPr>
            <a:endParaRPr lang="gl-ES" sz="1350" dirty="0" smtClean="0"/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endParaRPr lang="gl-ES" sz="1350" dirty="0" smtClean="0"/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endParaRPr lang="gl-ES" sz="1350" dirty="0" smtClean="0"/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endParaRPr lang="gl-ES" sz="1350" dirty="0" smtClean="0"/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50" dirty="0" smtClean="0"/>
              <a:t>Protocolos </a:t>
            </a:r>
            <a:r>
              <a:rPr lang="gl-ES" sz="1350" dirty="0"/>
              <a:t>de </a:t>
            </a:r>
            <a:r>
              <a:rPr lang="gl-ES" sz="1350" dirty="0" err="1"/>
              <a:t>intermediación</a:t>
            </a:r>
            <a:r>
              <a:rPr lang="gl-ES" sz="1350" dirty="0"/>
              <a:t> de datos</a:t>
            </a:r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50" dirty="0" smtClean="0"/>
              <a:t>Requisitos de conexión á Rede de comunicacións das Administracións públicas españolas</a:t>
            </a:r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50" dirty="0"/>
              <a:t>Política de </a:t>
            </a:r>
            <a:r>
              <a:rPr lang="gl-ES" sz="1350" dirty="0" smtClean="0"/>
              <a:t>firma, </a:t>
            </a:r>
            <a:r>
              <a:rPr lang="gl-ES" sz="1350" dirty="0" err="1" smtClean="0"/>
              <a:t>sellos</a:t>
            </a:r>
            <a:r>
              <a:rPr lang="gl-ES" sz="1350" dirty="0" smtClean="0"/>
              <a:t> electrónicos y certificados de la Administración</a:t>
            </a:r>
            <a:endParaRPr lang="gl-ES" sz="1350" dirty="0"/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50" dirty="0" smtClean="0"/>
              <a:t>Relación </a:t>
            </a:r>
            <a:r>
              <a:rPr lang="gl-ES" sz="1350" dirty="0"/>
              <a:t>de modelos de datos</a:t>
            </a:r>
          </a:p>
          <a:p>
            <a:pPr marL="285750" indent="-285750">
              <a:lnSpc>
                <a:spcPts val="1700"/>
              </a:lnSpc>
              <a:spcAft>
                <a:spcPts val="600"/>
              </a:spcAft>
              <a:buClr>
                <a:srgbClr val="E96D0B"/>
              </a:buClr>
              <a:buBlip>
                <a:blip r:embed="rId2"/>
              </a:buBlip>
            </a:pPr>
            <a:r>
              <a:rPr lang="gl-ES" sz="1350" dirty="0" smtClean="0"/>
              <a:t>Modelo de datos para o intercambio de asentos entre as entidades </a:t>
            </a:r>
            <a:r>
              <a:rPr lang="gl-ES" sz="1350" dirty="0" err="1" smtClean="0"/>
              <a:t>rexistrais</a:t>
            </a:r>
            <a:endParaRPr lang="gl-ES" sz="1350" dirty="0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2"/>
          </p:nvPr>
        </p:nvSpPr>
        <p:spPr>
          <a:xfrm>
            <a:off x="179511" y="620687"/>
            <a:ext cx="8434461" cy="4176465"/>
          </a:xfrm>
        </p:spPr>
        <p:txBody>
          <a:bodyPr>
            <a:normAutofit/>
          </a:bodyPr>
          <a:lstStyle/>
          <a:p>
            <a:pPr>
              <a:lnSpc>
                <a:spcPts val="2000"/>
              </a:lnSpc>
              <a:spcBef>
                <a:spcPct val="0"/>
              </a:spcBef>
              <a:spcAft>
                <a:spcPts val="600"/>
              </a:spcAft>
              <a:buClr>
                <a:srgbClr val="E96D0B"/>
              </a:buClr>
            </a:pPr>
            <a:r>
              <a:rPr lang="gl-ES" b="1" dirty="0" smtClean="0">
                <a:solidFill>
                  <a:srgbClr val="BF5908"/>
                </a:solidFill>
              </a:rPr>
              <a:t>Real Decreto 4/2010, do 8 de xaneiro, polo que se regula o Esquema Nacional de Interoperabilidade no ámbito da Administración Electrónica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9" name="Picture 2" descr="link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689" y="176329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4901" y="260648"/>
            <a:ext cx="8712968" cy="544346"/>
          </a:xfrm>
        </p:spPr>
        <p:txBody>
          <a:bodyPr/>
          <a:lstStyle/>
          <a:p>
            <a:r>
              <a:rPr lang="es-ES" dirty="0" smtClean="0"/>
              <a:t>Marco normativo</a:t>
            </a:r>
            <a:endParaRPr lang="gl-ES" dirty="0"/>
          </a:p>
        </p:txBody>
      </p:sp>
      <p:sp>
        <p:nvSpPr>
          <p:cNvPr id="11" name="14 CuadroTexto"/>
          <p:cNvSpPr txBox="1"/>
          <p:nvPr/>
        </p:nvSpPr>
        <p:spPr>
          <a:xfrm>
            <a:off x="7978583" y="1134265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solidFill>
                  <a:srgbClr val="E96D0B"/>
                </a:solidFill>
              </a:rPr>
              <a:t>REFERENCIAS NORMATIVAS</a:t>
            </a:r>
            <a:endParaRPr lang="es-ES" sz="1000" b="1" dirty="0">
              <a:solidFill>
                <a:srgbClr val="E96D0B"/>
              </a:solidFill>
            </a:endParaRPr>
          </a:p>
        </p:txBody>
      </p:sp>
      <p:sp>
        <p:nvSpPr>
          <p:cNvPr id="12" name="CuadroTexto 6"/>
          <p:cNvSpPr txBox="1"/>
          <p:nvPr/>
        </p:nvSpPr>
        <p:spPr>
          <a:xfrm>
            <a:off x="261045" y="1479450"/>
            <a:ext cx="8352928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  <a:spcBef>
                <a:spcPct val="0"/>
              </a:spcBef>
              <a:spcAft>
                <a:spcPts val="600"/>
              </a:spcAft>
              <a:buClr>
                <a:srgbClr val="E96D0B"/>
              </a:buClr>
            </a:pPr>
            <a:r>
              <a:rPr lang="gl-ES" sz="1390" dirty="0" smtClean="0">
                <a:solidFill>
                  <a:srgbClr val="333333"/>
                </a:solidFill>
              </a:rPr>
              <a:t>Establece un marco de condicións técnicas, semánticas e organizativas dos  sistemas e aplicacións empregados polas Administracións públicas. </a:t>
            </a:r>
          </a:p>
          <a:p>
            <a:pPr>
              <a:lnSpc>
                <a:spcPts val="1600"/>
              </a:lnSpc>
              <a:spcBef>
                <a:spcPct val="0"/>
              </a:spcBef>
              <a:spcAft>
                <a:spcPts val="600"/>
              </a:spcAft>
              <a:buClr>
                <a:srgbClr val="E96D0B"/>
              </a:buClr>
            </a:pPr>
            <a:r>
              <a:rPr lang="gl-ES" sz="1390" dirty="0" smtClean="0">
                <a:solidFill>
                  <a:srgbClr val="333333"/>
                </a:solidFill>
              </a:rPr>
              <a:t>Para cada un dos ámbitos da interoperabilidade, desenvolvéronse unha serie de Normas Técnicas de Interoperabilidade específicas:</a:t>
            </a:r>
            <a:endParaRPr lang="gl-ES" sz="1390" dirty="0"/>
          </a:p>
        </p:txBody>
      </p:sp>
      <p:sp>
        <p:nvSpPr>
          <p:cNvPr id="20" name="19 Rectángulo"/>
          <p:cNvSpPr/>
          <p:nvPr/>
        </p:nvSpPr>
        <p:spPr>
          <a:xfrm>
            <a:off x="256852" y="1232756"/>
            <a:ext cx="2658964" cy="252028"/>
          </a:xfrm>
          <a:prstGeom prst="rect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000" b="1" dirty="0" smtClean="0">
                <a:solidFill>
                  <a:schemeClr val="bg1"/>
                </a:solidFill>
              </a:rPr>
              <a:t>DISPOSICIÓN ADICIONAL PRIMEIRA </a:t>
            </a:r>
            <a:endParaRPr lang="es-ES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86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3 Rectángulo"/>
          <p:cNvSpPr/>
          <p:nvPr/>
        </p:nvSpPr>
        <p:spPr>
          <a:xfrm>
            <a:off x="7937326" y="1124744"/>
            <a:ext cx="970068" cy="1114075"/>
          </a:xfrm>
          <a:prstGeom prst="rect">
            <a:avLst/>
          </a:prstGeom>
          <a:solidFill>
            <a:schemeClr val="bg1"/>
          </a:solidFill>
          <a:ln w="22225">
            <a:solidFill>
              <a:srgbClr val="E96D0B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13 Rectángulo"/>
          <p:cNvSpPr/>
          <p:nvPr/>
        </p:nvSpPr>
        <p:spPr>
          <a:xfrm>
            <a:off x="250824" y="1522883"/>
            <a:ext cx="8205460" cy="31683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sz="1600" dirty="0"/>
          </a:p>
        </p:txBody>
      </p:sp>
      <p:sp>
        <p:nvSpPr>
          <p:cNvPr id="17" name="13 Rectángulo"/>
          <p:cNvSpPr/>
          <p:nvPr/>
        </p:nvSpPr>
        <p:spPr>
          <a:xfrm>
            <a:off x="7956376" y="5057521"/>
            <a:ext cx="970068" cy="1107783"/>
          </a:xfrm>
          <a:prstGeom prst="rect">
            <a:avLst/>
          </a:prstGeom>
          <a:solidFill>
            <a:schemeClr val="bg1"/>
          </a:solidFill>
          <a:ln w="22225">
            <a:solidFill>
              <a:srgbClr val="E96D0B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2"/>
          </p:nvPr>
        </p:nvSpPr>
        <p:spPr>
          <a:xfrm>
            <a:off x="179511" y="620687"/>
            <a:ext cx="8434461" cy="1872209"/>
          </a:xfrm>
        </p:spPr>
        <p:txBody>
          <a:bodyPr>
            <a:normAutofit/>
          </a:bodyPr>
          <a:lstStyle/>
          <a:p>
            <a:pPr>
              <a:lnSpc>
                <a:spcPts val="2000"/>
              </a:lnSpc>
              <a:spcBef>
                <a:spcPct val="0"/>
              </a:spcBef>
              <a:spcAft>
                <a:spcPts val="600"/>
              </a:spcAft>
              <a:buClr>
                <a:srgbClr val="E96D0B"/>
              </a:buClr>
            </a:pPr>
            <a:r>
              <a:rPr lang="gl-ES" b="1" dirty="0" smtClean="0">
                <a:solidFill>
                  <a:srgbClr val="BF5908"/>
                </a:solidFill>
              </a:rPr>
              <a:t>Convenio de colaboración entre a Administración Xeral do Estado (MINHAP) e a Xunta de Galicia para a prestación mutua de solucións básicas de Administración Electrónica</a:t>
            </a:r>
            <a:endParaRPr lang="gl-ES" b="1" dirty="0">
              <a:solidFill>
                <a:srgbClr val="BF5908"/>
              </a:solidFill>
            </a:endParaRPr>
          </a:p>
        </p:txBody>
      </p:sp>
      <p:pic>
        <p:nvPicPr>
          <p:cNvPr id="9" name="Picture 2" descr="link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689" y="176329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Marco normativo</a:t>
            </a:r>
            <a:endParaRPr lang="gl-ES" dirty="0"/>
          </a:p>
        </p:txBody>
      </p:sp>
      <p:sp>
        <p:nvSpPr>
          <p:cNvPr id="11" name="14 CuadroTexto"/>
          <p:cNvSpPr txBox="1"/>
          <p:nvPr/>
        </p:nvSpPr>
        <p:spPr>
          <a:xfrm>
            <a:off x="7978583" y="1134265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solidFill>
                  <a:srgbClr val="E96D0B"/>
                </a:solidFill>
              </a:rPr>
              <a:t>REFERENCIAS NORMATIVAS</a:t>
            </a:r>
            <a:endParaRPr lang="es-ES" sz="1000" b="1" dirty="0">
              <a:solidFill>
                <a:srgbClr val="E96D0B"/>
              </a:solidFill>
            </a:endParaRPr>
          </a:p>
        </p:txBody>
      </p:sp>
      <p:sp>
        <p:nvSpPr>
          <p:cNvPr id="14" name="Marcador de contenido 3"/>
          <p:cNvSpPr txBox="1">
            <a:spLocks/>
          </p:cNvSpPr>
          <p:nvPr/>
        </p:nvSpPr>
        <p:spPr>
          <a:xfrm>
            <a:off x="179512" y="4653136"/>
            <a:ext cx="8596386" cy="6480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lnSpc>
                <a:spcPts val="2200"/>
              </a:lnSpc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4513" indent="-177800" algn="l" defTabSz="457200" rtl="0" eaLnBrk="1" latinLnBrk="0" hangingPunct="1">
              <a:lnSpc>
                <a:spcPts val="2200"/>
              </a:lnSpc>
              <a:spcBef>
                <a:spcPct val="20000"/>
              </a:spcBef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5963" indent="-174625" algn="l" defTabSz="457200" rtl="0" eaLnBrk="1" latinLnBrk="0" hangingPunct="1">
              <a:lnSpc>
                <a:spcPts val="2200"/>
              </a:lnSpc>
              <a:spcBef>
                <a:spcPct val="20000"/>
              </a:spcBef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1700" indent="-177800" algn="l" defTabSz="457200" rtl="0" eaLnBrk="1" latinLnBrk="0" hangingPunct="1">
              <a:lnSpc>
                <a:spcPts val="2200"/>
              </a:lnSpc>
              <a:spcBef>
                <a:spcPct val="20000"/>
              </a:spcBef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3150" indent="-174625" algn="l" defTabSz="457200" rtl="0" eaLnBrk="1" latinLnBrk="0" hangingPunct="1">
              <a:lnSpc>
                <a:spcPts val="2200"/>
              </a:lnSpc>
              <a:spcBef>
                <a:spcPct val="20000"/>
              </a:spcBef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ct val="0"/>
              </a:spcBef>
              <a:spcAft>
                <a:spcPts val="600"/>
              </a:spcAft>
              <a:buClr>
                <a:srgbClr val="E96D0B"/>
              </a:buClr>
            </a:pPr>
            <a:r>
              <a:rPr lang="pt-BR" b="1" dirty="0" smtClean="0">
                <a:solidFill>
                  <a:srgbClr val="BF5908"/>
                </a:solidFill>
              </a:rPr>
              <a:t>Decreto 198/2010, do 2 de decembro, polo que se regula o desenvolvemento da Administración electrónica na Xunta de Galicia</a:t>
            </a:r>
            <a:endParaRPr lang="pt-BR" b="1" dirty="0">
              <a:solidFill>
                <a:srgbClr val="BF5908"/>
              </a:solidFill>
            </a:endParaRPr>
          </a:p>
        </p:txBody>
      </p:sp>
      <p:sp>
        <p:nvSpPr>
          <p:cNvPr id="15" name="13 Rectángulo"/>
          <p:cNvSpPr/>
          <p:nvPr/>
        </p:nvSpPr>
        <p:spPr>
          <a:xfrm>
            <a:off x="272134" y="5477803"/>
            <a:ext cx="8311699" cy="8749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 sz="1600" dirty="0"/>
          </a:p>
        </p:txBody>
      </p:sp>
      <p:sp>
        <p:nvSpPr>
          <p:cNvPr id="16" name="CuadroTexto 6"/>
          <p:cNvSpPr txBox="1"/>
          <p:nvPr/>
        </p:nvSpPr>
        <p:spPr>
          <a:xfrm>
            <a:off x="296937" y="5445224"/>
            <a:ext cx="823553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Bef>
                <a:spcPct val="0"/>
              </a:spcBef>
              <a:spcAft>
                <a:spcPts val="600"/>
              </a:spcAft>
              <a:buClr>
                <a:srgbClr val="E96D0B"/>
              </a:buClr>
            </a:pPr>
            <a:r>
              <a:rPr lang="gl-ES" sz="1400" dirty="0" smtClean="0">
                <a:solidFill>
                  <a:srgbClr val="333333"/>
                </a:solidFill>
              </a:rPr>
              <a:t>Define o “Mapa da interoperabilidade das administracións galegas” como o inventario de documentos e datos requiridos pola Xunta de Galicia e as entidades incluídas no ámbito de aplicación do decreto, que quedará recollido no inventario de información administrativa.</a:t>
            </a:r>
            <a:endParaRPr lang="gl-ES" sz="1400" dirty="0">
              <a:solidFill>
                <a:srgbClr val="333333"/>
              </a:solidFill>
            </a:endParaRPr>
          </a:p>
        </p:txBody>
      </p:sp>
      <p:pic>
        <p:nvPicPr>
          <p:cNvPr id="18" name="Picture 2" descr="link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540" y="557838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14 CuadroTexto"/>
          <p:cNvSpPr txBox="1"/>
          <p:nvPr/>
        </p:nvSpPr>
        <p:spPr>
          <a:xfrm>
            <a:off x="7999809" y="5057521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smtClean="0">
                <a:solidFill>
                  <a:srgbClr val="E96D0B"/>
                </a:solidFill>
              </a:rPr>
              <a:t>REFERENCIAS NORMATIVAS</a:t>
            </a:r>
            <a:endParaRPr lang="es-ES" sz="1000" b="1" dirty="0">
              <a:solidFill>
                <a:srgbClr val="E96D0B"/>
              </a:solidFill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256852" y="1232756"/>
            <a:ext cx="2658964" cy="252028"/>
          </a:xfrm>
          <a:prstGeom prst="rect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000" b="1" dirty="0" smtClean="0">
                <a:solidFill>
                  <a:schemeClr val="bg1"/>
                </a:solidFill>
              </a:rPr>
              <a:t>CLAUSULAS PRIMEIRA E SEGUNDA</a:t>
            </a:r>
            <a:endParaRPr lang="es-ES" sz="1000" b="1" dirty="0">
              <a:solidFill>
                <a:schemeClr val="bg1"/>
              </a:solidFill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272134" y="5193832"/>
            <a:ext cx="864096" cy="252028"/>
          </a:xfrm>
          <a:prstGeom prst="rect">
            <a:avLst/>
          </a:prstGeom>
          <a:solidFill>
            <a:srgbClr val="BF590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000" b="1" dirty="0" smtClean="0">
                <a:solidFill>
                  <a:schemeClr val="bg1"/>
                </a:solidFill>
              </a:rPr>
              <a:t>ARTIGO 37</a:t>
            </a:r>
            <a:endParaRPr lang="es-ES" sz="1000" b="1" dirty="0">
              <a:solidFill>
                <a:schemeClr val="bg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450057" y="1774387"/>
            <a:ext cx="770485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rgbClr val="333333"/>
                </a:solidFill>
              </a:rPr>
              <a:t>Os </a:t>
            </a:r>
            <a:r>
              <a:rPr lang="pt-BR" sz="1400" dirty="0" err="1">
                <a:solidFill>
                  <a:srgbClr val="333333"/>
                </a:solidFill>
              </a:rPr>
              <a:t>asinantes</a:t>
            </a:r>
            <a:r>
              <a:rPr lang="pt-BR" sz="1400" dirty="0">
                <a:solidFill>
                  <a:srgbClr val="333333"/>
                </a:solidFill>
              </a:rPr>
              <a:t> do convenio </a:t>
            </a:r>
            <a:r>
              <a:rPr lang="pt-BR" sz="1400" dirty="0" err="1">
                <a:solidFill>
                  <a:srgbClr val="333333"/>
                </a:solidFill>
              </a:rPr>
              <a:t>son</a:t>
            </a:r>
            <a:r>
              <a:rPr lang="pt-BR" sz="1400" dirty="0">
                <a:solidFill>
                  <a:srgbClr val="333333"/>
                </a:solidFill>
              </a:rPr>
              <a:t> </a:t>
            </a:r>
            <a:r>
              <a:rPr lang="pt-BR" sz="1400" dirty="0" err="1">
                <a:solidFill>
                  <a:srgbClr val="333333"/>
                </a:solidFill>
              </a:rPr>
              <a:t>Ministerio</a:t>
            </a:r>
            <a:r>
              <a:rPr lang="pt-BR" sz="1400" dirty="0">
                <a:solidFill>
                  <a:srgbClr val="333333"/>
                </a:solidFill>
              </a:rPr>
              <a:t> de </a:t>
            </a:r>
            <a:r>
              <a:rPr lang="pt-BR" sz="1400" dirty="0" err="1">
                <a:solidFill>
                  <a:srgbClr val="333333"/>
                </a:solidFill>
              </a:rPr>
              <a:t>Facenda</a:t>
            </a:r>
            <a:r>
              <a:rPr lang="pt-BR" sz="1400" dirty="0">
                <a:solidFill>
                  <a:srgbClr val="333333"/>
                </a:solidFill>
              </a:rPr>
              <a:t> e </a:t>
            </a:r>
            <a:r>
              <a:rPr lang="pt-BR" sz="1400" dirty="0" err="1">
                <a:solidFill>
                  <a:srgbClr val="333333"/>
                </a:solidFill>
              </a:rPr>
              <a:t>Administracións</a:t>
            </a:r>
            <a:r>
              <a:rPr lang="pt-BR" sz="1400" dirty="0">
                <a:solidFill>
                  <a:srgbClr val="333333"/>
                </a:solidFill>
              </a:rPr>
              <a:t> Públicas e a </a:t>
            </a:r>
            <a:r>
              <a:rPr lang="pt-BR" sz="1400" dirty="0" err="1">
                <a:solidFill>
                  <a:srgbClr val="333333"/>
                </a:solidFill>
              </a:rPr>
              <a:t>Xunta</a:t>
            </a:r>
            <a:r>
              <a:rPr lang="pt-BR" sz="1400" dirty="0">
                <a:solidFill>
                  <a:srgbClr val="333333"/>
                </a:solidFill>
              </a:rPr>
              <a:t> de </a:t>
            </a:r>
            <a:r>
              <a:rPr lang="pt-BR" sz="1400" dirty="0" err="1">
                <a:solidFill>
                  <a:srgbClr val="333333"/>
                </a:solidFill>
              </a:rPr>
              <a:t>Galicia</a:t>
            </a:r>
            <a:r>
              <a:rPr lang="pt-BR" sz="1400" dirty="0">
                <a:solidFill>
                  <a:srgbClr val="333333"/>
                </a:solidFill>
              </a:rPr>
              <a:t> </a:t>
            </a:r>
            <a:r>
              <a:rPr lang="es-ES" sz="1400" dirty="0">
                <a:solidFill>
                  <a:srgbClr val="333333"/>
                </a:solidFill>
              </a:rPr>
              <a:t>(a través da Axencia para a Modernización </a:t>
            </a:r>
            <a:r>
              <a:rPr lang="es-ES" sz="1400" dirty="0" err="1">
                <a:solidFill>
                  <a:srgbClr val="333333"/>
                </a:solidFill>
              </a:rPr>
              <a:t>Tecnolóxica</a:t>
            </a:r>
            <a:r>
              <a:rPr lang="es-ES" sz="1400" dirty="0">
                <a:solidFill>
                  <a:srgbClr val="333333"/>
                </a:solidFill>
              </a:rPr>
              <a:t> de Galicia, Amtega)</a:t>
            </a:r>
          </a:p>
          <a:p>
            <a:endParaRPr lang="es-ES_tradnl" dirty="0" smtClean="0"/>
          </a:p>
          <a:p>
            <a:r>
              <a:rPr lang="pt-BR" sz="1400" dirty="0">
                <a:solidFill>
                  <a:srgbClr val="333333"/>
                </a:solidFill>
              </a:rPr>
              <a:t>As entidades locais </a:t>
            </a:r>
            <a:r>
              <a:rPr lang="pt-BR" sz="1400" dirty="0" err="1" smtClean="0">
                <a:solidFill>
                  <a:srgbClr val="333333"/>
                </a:solidFill>
              </a:rPr>
              <a:t>poden</a:t>
            </a:r>
            <a:r>
              <a:rPr lang="pt-BR" sz="1400" dirty="0" smtClean="0">
                <a:solidFill>
                  <a:srgbClr val="333333"/>
                </a:solidFill>
              </a:rPr>
              <a:t> </a:t>
            </a:r>
            <a:r>
              <a:rPr lang="pt-BR" sz="1400" dirty="0" err="1">
                <a:solidFill>
                  <a:srgbClr val="333333"/>
                </a:solidFill>
              </a:rPr>
              <a:t>adherirse</a:t>
            </a:r>
            <a:r>
              <a:rPr lang="pt-BR" sz="1400" dirty="0">
                <a:solidFill>
                  <a:srgbClr val="333333"/>
                </a:solidFill>
              </a:rPr>
              <a:t> ao convenio para utilizar as </a:t>
            </a:r>
            <a:r>
              <a:rPr lang="pt-BR" sz="1400" dirty="0" err="1">
                <a:solidFill>
                  <a:srgbClr val="333333"/>
                </a:solidFill>
              </a:rPr>
              <a:t>solucións</a:t>
            </a:r>
            <a:r>
              <a:rPr lang="pt-BR" sz="1400" dirty="0">
                <a:solidFill>
                  <a:srgbClr val="333333"/>
                </a:solidFill>
              </a:rPr>
              <a:t> de Administración Electrónica do </a:t>
            </a:r>
            <a:r>
              <a:rPr lang="pt-BR" sz="1400" dirty="0" err="1" smtClean="0">
                <a:solidFill>
                  <a:srgbClr val="333333"/>
                </a:solidFill>
              </a:rPr>
              <a:t>MinHap</a:t>
            </a:r>
            <a:endParaRPr lang="pt-BR" sz="1400" dirty="0" smtClean="0">
              <a:solidFill>
                <a:srgbClr val="333333"/>
              </a:solidFill>
            </a:endParaRPr>
          </a:p>
          <a:p>
            <a:r>
              <a:rPr lang="es-ES" sz="1400" dirty="0" smtClean="0">
                <a:solidFill>
                  <a:srgbClr val="333333"/>
                </a:solidFill>
              </a:rPr>
              <a:t>O </a:t>
            </a:r>
            <a:r>
              <a:rPr lang="es-ES" sz="1400" dirty="0">
                <a:solidFill>
                  <a:srgbClr val="333333"/>
                </a:solidFill>
              </a:rPr>
              <a:t>convenio </a:t>
            </a:r>
            <a:r>
              <a:rPr lang="es-ES" sz="1400" dirty="0" err="1">
                <a:solidFill>
                  <a:srgbClr val="333333"/>
                </a:solidFill>
              </a:rPr>
              <a:t>inclúe</a:t>
            </a:r>
            <a:r>
              <a:rPr lang="es-ES" sz="1400" dirty="0">
                <a:solidFill>
                  <a:srgbClr val="333333"/>
                </a:solidFill>
              </a:rPr>
              <a:t>, entre </a:t>
            </a:r>
            <a:r>
              <a:rPr lang="es-ES" sz="1400" dirty="0" err="1">
                <a:solidFill>
                  <a:srgbClr val="333333"/>
                </a:solidFill>
              </a:rPr>
              <a:t>outras</a:t>
            </a:r>
            <a:r>
              <a:rPr lang="es-ES" sz="1400" dirty="0">
                <a:solidFill>
                  <a:srgbClr val="333333"/>
                </a:solidFill>
              </a:rPr>
              <a:t>, as </a:t>
            </a:r>
            <a:r>
              <a:rPr lang="es-ES" sz="1400" dirty="0" err="1">
                <a:solidFill>
                  <a:srgbClr val="333333"/>
                </a:solidFill>
              </a:rPr>
              <a:t>seguintes</a:t>
            </a:r>
            <a:r>
              <a:rPr lang="es-ES" sz="1400" dirty="0">
                <a:solidFill>
                  <a:srgbClr val="333333"/>
                </a:solidFill>
              </a:rPr>
              <a:t> </a:t>
            </a:r>
            <a:r>
              <a:rPr lang="es-ES" sz="1400" dirty="0" err="1">
                <a:solidFill>
                  <a:srgbClr val="333333"/>
                </a:solidFill>
              </a:rPr>
              <a:t>solucións</a:t>
            </a:r>
            <a:r>
              <a:rPr lang="es-ES" sz="1400" dirty="0" smtClean="0">
                <a:solidFill>
                  <a:srgbClr val="333333"/>
                </a:solidFill>
              </a:rPr>
              <a:t>:</a:t>
            </a:r>
          </a:p>
          <a:p>
            <a:endParaRPr lang="es-ES" sz="1400" dirty="0">
              <a:solidFill>
                <a:srgbClr val="333333"/>
              </a:solidFill>
            </a:endParaRPr>
          </a:p>
          <a:p>
            <a:r>
              <a:rPr lang="es-ES" sz="1400" dirty="0">
                <a:solidFill>
                  <a:srgbClr val="333333"/>
                </a:solidFill>
              </a:rPr>
              <a:t>	• Plataforma de validación e </a:t>
            </a:r>
            <a:r>
              <a:rPr lang="es-ES" sz="1400" dirty="0" err="1">
                <a:solidFill>
                  <a:srgbClr val="333333"/>
                </a:solidFill>
              </a:rPr>
              <a:t>sinatura</a:t>
            </a:r>
            <a:r>
              <a:rPr lang="es-ES" sz="1400" dirty="0">
                <a:solidFill>
                  <a:srgbClr val="333333"/>
                </a:solidFill>
              </a:rPr>
              <a:t> electrónica @firma</a:t>
            </a:r>
          </a:p>
          <a:p>
            <a:r>
              <a:rPr lang="es-ES" sz="1400" dirty="0">
                <a:solidFill>
                  <a:srgbClr val="333333"/>
                </a:solidFill>
              </a:rPr>
              <a:t>	• Plataforma de intermediación de datos</a:t>
            </a:r>
          </a:p>
          <a:p>
            <a:r>
              <a:rPr lang="es-ES" sz="1400" dirty="0">
                <a:solidFill>
                  <a:srgbClr val="333333"/>
                </a:solidFill>
              </a:rPr>
              <a:t>	• Sistema de Interconexión de </a:t>
            </a:r>
            <a:r>
              <a:rPr lang="es-ES" sz="1400" dirty="0" err="1">
                <a:solidFill>
                  <a:srgbClr val="333333"/>
                </a:solidFill>
              </a:rPr>
              <a:t>Rexistros</a:t>
            </a:r>
            <a:r>
              <a:rPr lang="es-ES" sz="1400" dirty="0">
                <a:solidFill>
                  <a:srgbClr val="333333"/>
                </a:solidFill>
              </a:rPr>
              <a:t> (SIR)</a:t>
            </a:r>
          </a:p>
          <a:p>
            <a:r>
              <a:rPr lang="es-ES" sz="1400" dirty="0">
                <a:solidFill>
                  <a:srgbClr val="333333"/>
                </a:solidFill>
              </a:rPr>
              <a:t>	• Red </a:t>
            </a:r>
            <a:r>
              <a:rPr lang="es-ES" sz="1400" dirty="0" smtClean="0">
                <a:solidFill>
                  <a:srgbClr val="333333"/>
                </a:solidFill>
              </a:rPr>
              <a:t>SARA</a:t>
            </a:r>
          </a:p>
          <a:p>
            <a:r>
              <a:rPr lang="es-ES" sz="1400" dirty="0">
                <a:solidFill>
                  <a:srgbClr val="333333"/>
                </a:solidFill>
              </a:rPr>
              <a:t>	• P</a:t>
            </a:r>
            <a:r>
              <a:rPr lang="es-ES" sz="1400" dirty="0" smtClean="0">
                <a:solidFill>
                  <a:srgbClr val="333333"/>
                </a:solidFill>
              </a:rPr>
              <a:t>lataforma de </a:t>
            </a:r>
            <a:r>
              <a:rPr lang="es-ES" sz="1400" dirty="0" err="1" smtClean="0">
                <a:solidFill>
                  <a:srgbClr val="333333"/>
                </a:solidFill>
              </a:rPr>
              <a:t>notificacións</a:t>
            </a:r>
            <a:r>
              <a:rPr lang="es-ES" sz="1400" dirty="0" smtClean="0">
                <a:solidFill>
                  <a:srgbClr val="333333"/>
                </a:solidFill>
              </a:rPr>
              <a:t> electrónicas</a:t>
            </a:r>
            <a:endParaRPr lang="es-ES" sz="1400" dirty="0">
              <a:solidFill>
                <a:srgbClr val="333333"/>
              </a:solidFill>
            </a:endParaRPr>
          </a:p>
          <a:p>
            <a:endParaRPr lang="es-ES" sz="1400" dirty="0">
              <a:solidFill>
                <a:srgbClr val="333333"/>
              </a:solidFill>
            </a:endParaRPr>
          </a:p>
          <a:p>
            <a:endParaRPr lang="pt-BR" dirty="0"/>
          </a:p>
          <a:p>
            <a:endParaRPr lang="es-ES" dirty="0"/>
          </a:p>
          <a:p>
            <a:endParaRPr lang="pt-BR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1200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RSO_EADMIN_OW">
  <a:themeElements>
    <a:clrScheme name="Curso eAdmin">
      <a:dk1>
        <a:srgbClr val="262626"/>
      </a:dk1>
      <a:lt1>
        <a:sysClr val="window" lastClr="FFFFFF"/>
      </a:lt1>
      <a:dk2>
        <a:srgbClr val="3B3B3B"/>
      </a:dk2>
      <a:lt2>
        <a:srgbClr val="FFFFFF"/>
      </a:lt2>
      <a:accent1>
        <a:srgbClr val="BF5908"/>
      </a:accent1>
      <a:accent2>
        <a:srgbClr val="EC6E0A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BF5908"/>
      </a:hlink>
      <a:folHlink>
        <a:srgbClr val="BF59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CURSO_EADMIN_OW [solo lectura]" id="{E0A70DBB-F6F2-46B7-B3A1-7A31AC3A7693}" vid="{08DB7817-B5A6-4E71-B817-458D5AD8AF07}"/>
    </a:ext>
  </a:extLst>
</a:theme>
</file>

<file path=ppt/theme/theme2.xml><?xml version="1.0" encoding="utf-8"?>
<a:theme xmlns:a="http://schemas.openxmlformats.org/drawingml/2006/main" name="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Arial"/>
        <a:ea typeface="Lucida Sans Unicode"/>
        <a:cs typeface="Lucida Sans Unicode"/>
      </a:majorFont>
      <a:minorFont>
        <a:latin typeface="Arial"/>
        <a:ea typeface="Lucida Sans Unicode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Arial"/>
        <a:ea typeface="Lucida Sans Unicode"/>
        <a:cs typeface="Lucida Sans Unicode"/>
      </a:majorFont>
      <a:minorFont>
        <a:latin typeface="Arial"/>
        <a:ea typeface="Lucida Sans Unicode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CURSO_EADMIN_OW_final</Template>
  <TotalTime>23193</TotalTime>
  <Words>5044</Words>
  <Application>Microsoft Office PowerPoint</Application>
  <PresentationFormat>Presentación en pantalla (4:3)</PresentationFormat>
  <Paragraphs>651</Paragraphs>
  <Slides>67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67</vt:i4>
      </vt:variant>
    </vt:vector>
  </HeadingPairs>
  <TitlesOfParts>
    <vt:vector size="70" baseType="lpstr">
      <vt:lpstr>CURSO_EADMIN_OW</vt:lpstr>
      <vt:lpstr>Tema de Office</vt:lpstr>
      <vt:lpstr>1_Tema de Office</vt:lpstr>
      <vt:lpstr>Presentación de PowerPoint</vt:lpstr>
      <vt:lpstr>Presentación de PowerPoint</vt:lpstr>
      <vt:lpstr>Marco normativo</vt:lpstr>
      <vt:lpstr>Marco normativo</vt:lpstr>
      <vt:lpstr>Marco normativo</vt:lpstr>
      <vt:lpstr>Marco normativo</vt:lpstr>
      <vt:lpstr>Marco normativo</vt:lpstr>
      <vt:lpstr>Marco normativo</vt:lpstr>
      <vt:lpstr>Marco normativo</vt:lpstr>
      <vt:lpstr>Principais Vantaxes da interoperabilidade</vt:lpstr>
      <vt:lpstr>Principais vantaxes da interoperabilidade</vt:lpstr>
      <vt:lpstr>Cal é o Modelo de Interoperabilidade?</vt:lpstr>
      <vt:lpstr>Cal é o modelo da interoperabilidade?</vt:lpstr>
      <vt:lpstr>Servizos de Interoperabilidade da Plataforma de Intermediación PasaXe!</vt:lpstr>
      <vt:lpstr>Servizos de interoperabilidade da Plataforma de Intermediación PasaXe!</vt:lpstr>
      <vt:lpstr>Servizos de interoperabilidade da Plataforma de Intermediación PasaXe!</vt:lpstr>
      <vt:lpstr>Servizos de interoperabilidade da Plataforma de Intermediación PasaXe!</vt:lpstr>
      <vt:lpstr>Servizos de interoperabilidade da Plataforma de Intermediación PasaXe!</vt:lpstr>
      <vt:lpstr>Servizos de interoperabilidade da Plataforma de Intermediación PasaXe!</vt:lpstr>
      <vt:lpstr>Servizos de interoperabilidade da Plataforma de Intermediación PasaXe!</vt:lpstr>
      <vt:lpstr>Servizos de interoperabilidade da Plataforma de Intermediación PasaXe!</vt:lpstr>
      <vt:lpstr>Servizos de interoperabilidade da Plataforma de Intermediación PasaXe!</vt:lpstr>
      <vt:lpstr>Habilitación dos servizos de interoperabilidade</vt:lpstr>
      <vt:lpstr>Habilitación de servizos na Xunta de Galicia</vt:lpstr>
      <vt:lpstr>Habilitación de servizos na Xunta de Galicia</vt:lpstr>
      <vt:lpstr>Habilitación de servizos en entidades locais</vt:lpstr>
      <vt:lpstr>Habilitación de servizos en entidades locais</vt:lpstr>
      <vt:lpstr>Habilitación de servizos en entidades locais</vt:lpstr>
      <vt:lpstr>Habilitación de servizos en entidades locais</vt:lpstr>
      <vt:lpstr>Habilitación de servizos en entidades locais</vt:lpstr>
      <vt:lpstr>Habilitación de servizos en entidades locais</vt:lpstr>
      <vt:lpstr>Habilitación de servizos en entidades locais</vt:lpstr>
      <vt:lpstr>Habilitación de servizos en entidades locais</vt:lpstr>
      <vt:lpstr>Responsabilidade  do Empregado Público</vt:lpstr>
      <vt:lpstr>Responsabilidade do empregado público</vt:lpstr>
      <vt:lpstr>Responsabilidade do empregado público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Portal de interoperabilidade pasaXe!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Esmeralda López Castro</dc:creator>
  <cp:lastModifiedBy>Usuario de Windows</cp:lastModifiedBy>
  <cp:revision>315</cp:revision>
  <cp:lastPrinted>2016-11-16T19:06:01Z</cp:lastPrinted>
  <dcterms:created xsi:type="dcterms:W3CDTF">2017-01-23T10:18:53Z</dcterms:created>
  <dcterms:modified xsi:type="dcterms:W3CDTF">2018-10-01T08:43:54Z</dcterms:modified>
</cp:coreProperties>
</file>