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9" r:id="rId4"/>
    <p:sldId id="295" r:id="rId5"/>
    <p:sldId id="260" r:id="rId6"/>
    <p:sldId id="261" r:id="rId7"/>
    <p:sldId id="262" r:id="rId8"/>
    <p:sldId id="263" r:id="rId9"/>
    <p:sldId id="285" r:id="rId10"/>
    <p:sldId id="284" r:id="rId11"/>
    <p:sldId id="264" r:id="rId12"/>
    <p:sldId id="290" r:id="rId13"/>
    <p:sldId id="289" r:id="rId14"/>
    <p:sldId id="288" r:id="rId15"/>
    <p:sldId id="286" r:id="rId16"/>
    <p:sldId id="294" r:id="rId17"/>
    <p:sldId id="292" r:id="rId18"/>
    <p:sldId id="293" r:id="rId19"/>
    <p:sldId id="272" r:id="rId20"/>
    <p:sldId id="273" r:id="rId21"/>
    <p:sldId id="291" r:id="rId22"/>
    <p:sldId id="278" r:id="rId23"/>
    <p:sldId id="279" r:id="rId2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99FF"/>
    <a:srgbClr val="2962A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A41F-0DA1-421F-B279-B0CD4E7A8D19}" type="datetimeFigureOut">
              <a:rPr lang="es-ES" smtClean="0"/>
              <a:pPr/>
              <a:t>07/03/2019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ADFC0-8060-4834-8CBE-7CDF0E9DA9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4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7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15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19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21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ADFC0-8060-4834-8CBE-7CDF0E9DA902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rgbClr val="33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A Coruña, 11 de marzo de 2019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Reunión Convocatoria de subvencións 2019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D3C53-8557-48CD-B274-EC57FC821D6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zos.sociais@dacoruna.gal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dacoruna.gal/servizos-sociai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785786" y="857233"/>
            <a:ext cx="407196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CONVOCATORIA DE SUBVENCIÓNS</a:t>
            </a:r>
          </a:p>
          <a:p>
            <a:pPr algn="ctr"/>
            <a:r>
              <a:rPr lang="es-ES_tradnl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ANO 2019</a:t>
            </a:r>
          </a:p>
          <a:p>
            <a:pPr algn="ctr"/>
            <a:r>
              <a:rPr lang="es-ES_tradnl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endParaRPr lang="es-ES_tradnl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_tradnl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ENTIDADES SEN ÁNIMO DE LUCRO</a:t>
            </a:r>
          </a:p>
          <a:p>
            <a:pPr algn="ctr"/>
            <a:endParaRPr lang="es-ES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17 Imagen" descr="pexels-photo-35598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857232"/>
            <a:ext cx="3643338" cy="5000660"/>
          </a:xfrm>
          <a:prstGeom prst="rect">
            <a:avLst/>
          </a:prstGeom>
        </p:spPr>
      </p:pic>
      <p:sp>
        <p:nvSpPr>
          <p:cNvPr id="6" name="3 Marcador de fecha"/>
          <p:cNvSpPr txBox="1">
            <a:spLocks/>
          </p:cNvSpPr>
          <p:nvPr/>
        </p:nvSpPr>
        <p:spPr>
          <a:xfrm>
            <a:off x="285720" y="6286521"/>
            <a:ext cx="8572560" cy="35719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    A Coruña, 11 de marzo de 2019                                          Reunión convocatoria de </a:t>
            </a:r>
            <a:r>
              <a:rPr kumimoji="0" lang="es-ES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subvencións</a:t>
            </a:r>
            <a:r>
              <a:rPr kumimoji="0" lang="es-ES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2019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r>
              <a:rPr lang="pt-BR" dirty="0" err="1" smtClean="0"/>
              <a:t>Estaren</a:t>
            </a:r>
            <a:r>
              <a:rPr lang="pt-BR" dirty="0" smtClean="0"/>
              <a:t> </a:t>
            </a:r>
            <a:r>
              <a:rPr lang="pt-BR" b="1" dirty="0" smtClean="0"/>
              <a:t>legalmente constituídas </a:t>
            </a:r>
            <a:r>
              <a:rPr lang="pt-BR" dirty="0" smtClean="0"/>
              <a:t>como entidades privadas antes de </a:t>
            </a:r>
            <a:r>
              <a:rPr lang="pt-BR" dirty="0" err="1" smtClean="0"/>
              <a:t>presentaren</a:t>
            </a:r>
            <a:r>
              <a:rPr lang="pt-BR" dirty="0" smtClean="0"/>
              <a:t> a solicitude. </a:t>
            </a:r>
          </a:p>
          <a:p>
            <a:r>
              <a:rPr lang="es-ES" dirty="0" smtClean="0"/>
              <a:t>No caso das </a:t>
            </a:r>
            <a:r>
              <a:rPr lang="es-ES" b="1" dirty="0" err="1" smtClean="0"/>
              <a:t>asociacións</a:t>
            </a:r>
            <a:r>
              <a:rPr lang="es-ES" dirty="0" smtClean="0"/>
              <a:t>, acreditaren un número mínimo de 25 socios/as </a:t>
            </a:r>
            <a:r>
              <a:rPr lang="es-ES" dirty="0" err="1" smtClean="0"/>
              <a:t>ou</a:t>
            </a:r>
            <a:r>
              <a:rPr lang="es-ES" dirty="0" smtClean="0"/>
              <a:t> partícipes, agás as </a:t>
            </a:r>
            <a:r>
              <a:rPr lang="es-ES" dirty="0" err="1" smtClean="0"/>
              <a:t>excepcións</a:t>
            </a:r>
            <a:r>
              <a:rPr lang="es-ES" dirty="0" smtClean="0"/>
              <a:t> da convocatoria específica.</a:t>
            </a:r>
          </a:p>
          <a:p>
            <a:r>
              <a:rPr lang="pt-BR" dirty="0" err="1" smtClean="0"/>
              <a:t>Teren</a:t>
            </a:r>
            <a:r>
              <a:rPr lang="pt-BR" dirty="0" smtClean="0"/>
              <a:t> o </a:t>
            </a:r>
            <a:r>
              <a:rPr lang="pt-BR" b="1" dirty="0" smtClean="0"/>
              <a:t>domicilio fiscal na </a:t>
            </a:r>
            <a:r>
              <a:rPr lang="pt-BR" b="1" dirty="0" err="1" smtClean="0"/>
              <a:t>provincia</a:t>
            </a:r>
            <a:r>
              <a:rPr lang="pt-BR" b="1" dirty="0" smtClean="0"/>
              <a:t> da </a:t>
            </a:r>
            <a:r>
              <a:rPr lang="pt-BR" b="1" dirty="0" err="1" smtClean="0"/>
              <a:t>Coruña</a:t>
            </a:r>
            <a:r>
              <a:rPr lang="pt-BR" b="1" dirty="0" smtClean="0"/>
              <a:t> </a:t>
            </a:r>
            <a:r>
              <a:rPr lang="pt-BR" dirty="0" smtClean="0"/>
              <a:t>ou </a:t>
            </a:r>
            <a:r>
              <a:rPr lang="pt-BR" dirty="0" err="1" smtClean="0"/>
              <a:t>acreditaren</a:t>
            </a:r>
            <a:r>
              <a:rPr lang="pt-BR" dirty="0" smtClean="0"/>
              <a:t> que as </a:t>
            </a:r>
            <a:r>
              <a:rPr lang="pt-BR" b="1" dirty="0" err="1" smtClean="0"/>
              <a:t>actividades</a:t>
            </a:r>
            <a:r>
              <a:rPr lang="pt-BR" b="1" dirty="0" smtClean="0"/>
              <a:t> e investimentos </a:t>
            </a:r>
            <a:r>
              <a:rPr lang="pt-BR" b="1" dirty="0" err="1" smtClean="0"/>
              <a:t>obxecto</a:t>
            </a:r>
            <a:r>
              <a:rPr lang="pt-BR" b="1" dirty="0" smtClean="0"/>
              <a:t> da </a:t>
            </a:r>
            <a:r>
              <a:rPr lang="pt-BR" b="1" dirty="0" err="1" smtClean="0"/>
              <a:t>subvención</a:t>
            </a:r>
            <a:r>
              <a:rPr lang="pt-BR" b="1" dirty="0" smtClean="0"/>
              <a:t> se </a:t>
            </a:r>
            <a:r>
              <a:rPr lang="pt-BR" b="1" dirty="0" err="1" smtClean="0"/>
              <a:t>realizarán</a:t>
            </a:r>
            <a:r>
              <a:rPr lang="pt-BR" b="1" dirty="0" smtClean="0"/>
              <a:t> no </a:t>
            </a:r>
            <a:r>
              <a:rPr lang="pt-BR" b="1" dirty="0" err="1" smtClean="0"/>
              <a:t>ámbito</a:t>
            </a:r>
            <a:r>
              <a:rPr lang="pt-BR" b="1" dirty="0" smtClean="0"/>
              <a:t> territorial desta </a:t>
            </a:r>
            <a:r>
              <a:rPr lang="pt-BR" b="1" dirty="0" err="1" smtClean="0"/>
              <a:t>provincia</a:t>
            </a:r>
            <a:r>
              <a:rPr lang="pt-BR" b="1" dirty="0" smtClean="0"/>
              <a:t> </a:t>
            </a:r>
            <a:r>
              <a:rPr lang="pt-BR" dirty="0" smtClean="0"/>
              <a:t>ou, se fora o caso, que a </a:t>
            </a:r>
            <a:r>
              <a:rPr lang="pt-BR" dirty="0" err="1" smtClean="0"/>
              <a:t>súa</a:t>
            </a:r>
            <a:r>
              <a:rPr lang="pt-BR" dirty="0" smtClean="0"/>
              <a:t> </a:t>
            </a:r>
            <a:r>
              <a:rPr lang="pt-BR" dirty="0" err="1" smtClean="0"/>
              <a:t>actividade</a:t>
            </a:r>
            <a:r>
              <a:rPr lang="pt-BR" dirty="0" smtClean="0"/>
              <a:t> </a:t>
            </a:r>
            <a:r>
              <a:rPr lang="pt-BR" b="1" dirty="0" smtClean="0"/>
              <a:t>beneficie á </a:t>
            </a:r>
            <a:r>
              <a:rPr lang="pt-BR" b="1" dirty="0" err="1" smtClean="0"/>
              <a:t>cidadanía</a:t>
            </a:r>
            <a:r>
              <a:rPr lang="pt-BR" b="1" dirty="0" smtClean="0"/>
              <a:t> da </a:t>
            </a:r>
            <a:r>
              <a:rPr lang="pt-BR" b="1" dirty="0" err="1" smtClean="0"/>
              <a:t>provincia</a:t>
            </a:r>
            <a:r>
              <a:rPr lang="pt-BR" b="1" dirty="0" smtClean="0"/>
              <a:t> da </a:t>
            </a:r>
            <a:r>
              <a:rPr lang="pt-BR" b="1" dirty="0" err="1" smtClean="0"/>
              <a:t>Coruña</a:t>
            </a:r>
            <a:r>
              <a:rPr lang="pt-BR" dirty="0" smtClean="0"/>
              <a:t>.</a:t>
            </a:r>
            <a:endParaRPr lang="es-ES" dirty="0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428860" y="928670"/>
            <a:ext cx="5544000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71736" y="1000108"/>
            <a:ext cx="6222942" cy="50167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Entidades </a:t>
            </a:r>
            <a:r>
              <a:rPr lang="es-ES_tradnl" sz="4000" dirty="0" err="1" smtClean="0"/>
              <a:t>sen</a:t>
            </a:r>
            <a:r>
              <a:rPr lang="es-ES_tradnl" sz="4000" dirty="0" smtClean="0"/>
              <a:t> ánimo de lucro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Cooperativas </a:t>
            </a:r>
            <a:r>
              <a:rPr lang="es-ES_tradnl" sz="4000" dirty="0" err="1" smtClean="0"/>
              <a:t>sen</a:t>
            </a:r>
            <a:r>
              <a:rPr lang="es-ES_tradnl" sz="4000" dirty="0" smtClean="0"/>
              <a:t> ánimo de lucro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Centros </a:t>
            </a:r>
            <a:r>
              <a:rPr lang="es-ES_tradnl" sz="4000" dirty="0" err="1" smtClean="0"/>
              <a:t>especiais</a:t>
            </a:r>
            <a:r>
              <a:rPr lang="es-ES_tradnl" sz="4000" dirty="0" smtClean="0"/>
              <a:t> de </a:t>
            </a:r>
            <a:r>
              <a:rPr lang="es-ES_tradnl" sz="4000" dirty="0" err="1" smtClean="0"/>
              <a:t>emprego</a:t>
            </a:r>
            <a:endParaRPr lang="es-ES_tradnl" sz="4000" dirty="0" smtClean="0"/>
          </a:p>
          <a:p>
            <a:pPr algn="just">
              <a:buFont typeface="Arial" pitchFamily="34" charset="0"/>
              <a:buChar char="•"/>
            </a:pPr>
            <a:r>
              <a:rPr lang="es-ES_tradnl" sz="4000" dirty="0" smtClean="0"/>
              <a:t>ANPAS e </a:t>
            </a:r>
            <a:r>
              <a:rPr lang="es-ES_tradnl" sz="4000" dirty="0" err="1" smtClean="0"/>
              <a:t>Federacións</a:t>
            </a:r>
            <a:r>
              <a:rPr lang="es-ES_tradnl" sz="4000" dirty="0" smtClean="0"/>
              <a:t> de ANPAS</a:t>
            </a:r>
            <a:endParaRPr lang="es-ES" sz="4000" dirty="0"/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643446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Rexistro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500042"/>
            <a:ext cx="8229600" cy="5626121"/>
          </a:xfrm>
          <a:solidFill>
            <a:schemeClr val="bg1"/>
          </a:solidFill>
        </p:spPr>
        <p:txBody>
          <a:bodyPr>
            <a:normAutofit fontScale="25000" lnSpcReduction="20000"/>
          </a:bodyPr>
          <a:lstStyle/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ENTIDADES SS.SS. E IGUALDADE </a:t>
            </a:r>
            <a:r>
              <a:rPr lang="es-ES_tradnl" sz="8800" dirty="0" smtClean="0"/>
              <a:t>- REXISTRO DE ENTIDADES 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PRESTADORAS DE SERVIZOS SOCIAIS DA XUNTA DE GALICIA. NO CASO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DE IGUALDADE, NA ÁREA ESPECÍFICA DE IGUALDADE.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COOPERATIVAS SEN ÁNIMO DE LUCRO</a:t>
            </a:r>
            <a:r>
              <a:rPr lang="es-ES_tradnl" sz="8800" dirty="0" smtClean="0"/>
              <a:t>.- REXISTRO DE COOPERATIVAS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DA XUNTA DE GALICIA COMO SEN ÁNIMO DE LUCRO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CENTROS ESPECIAIS DE EMPREGO</a:t>
            </a:r>
            <a:r>
              <a:rPr lang="es-ES_tradnl" sz="8800" dirty="0" smtClean="0"/>
              <a:t>.- REXISTRO DE CENTROS ESPECIAIS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DE EMPREGO DA XUNTA DE GALICIA COMO SEN ÁNIMO DE LUCRO</a:t>
            </a:r>
            <a:endParaRPr lang="es-ES" sz="8800" dirty="0" smtClean="0"/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b="1" dirty="0" smtClean="0"/>
              <a:t>ANPAS E FEDERACIÓNS DE ANPAS</a:t>
            </a:r>
            <a:r>
              <a:rPr lang="es-ES_tradnl" sz="8800" dirty="0" smtClean="0"/>
              <a:t>.- CONSELLERÍA DE EDUCACIÓN DA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r>
              <a:rPr lang="es-ES_tradnl" sz="8800" dirty="0" smtClean="0"/>
              <a:t>XUNTA DE GALICIA</a:t>
            </a: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 algn="just">
              <a:lnSpc>
                <a:spcPct val="170000"/>
              </a:lnSpc>
              <a:buNone/>
              <a:defRPr/>
            </a:pPr>
            <a:endParaRPr lang="es-ES_tradnl" sz="3500" dirty="0" smtClean="0">
              <a:latin typeface="Georgia" pitchFamily="18" charset="0"/>
            </a:endParaRPr>
          </a:p>
          <a:p>
            <a:pPr marL="365760" indent="-256032">
              <a:buNone/>
              <a:defRPr/>
            </a:pPr>
            <a:endParaRPr lang="es-ES_tradnl" dirty="0" smtClean="0">
              <a:latin typeface="Georgia" pitchFamily="18" charset="0"/>
            </a:endParaRPr>
          </a:p>
          <a:p>
            <a:endParaRPr lang="es-E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643446"/>
            <a:ext cx="4714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Compatibilidades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14282" y="428604"/>
            <a:ext cx="8358246" cy="52937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_tradnl" sz="4000" dirty="0" smtClean="0"/>
              <a:t>FOAXE-C con FOIE</a:t>
            </a:r>
          </a:p>
          <a:p>
            <a:r>
              <a:rPr lang="es-ES_tradnl" sz="4000" dirty="0" smtClean="0"/>
              <a:t>FOAXE- P con FOIE</a:t>
            </a:r>
          </a:p>
          <a:p>
            <a:endParaRPr lang="es-ES_tradnl" sz="4000" dirty="0"/>
          </a:p>
          <a:p>
            <a:r>
              <a:rPr lang="es-ES_tradnl" sz="4000" dirty="0" err="1" smtClean="0"/>
              <a:t>Mantemento</a:t>
            </a:r>
            <a:r>
              <a:rPr lang="es-ES_tradnl" sz="4000" dirty="0" smtClean="0"/>
              <a:t> de centros e </a:t>
            </a:r>
            <a:r>
              <a:rPr lang="es-ES_tradnl" sz="4000" dirty="0" err="1" smtClean="0"/>
              <a:t>mantemento</a:t>
            </a:r>
            <a:r>
              <a:rPr lang="es-ES_tradnl" sz="4000" dirty="0" smtClean="0"/>
              <a:t> de programas con investimento</a:t>
            </a:r>
          </a:p>
          <a:p>
            <a:endParaRPr lang="es-ES_tradnl" sz="4000" dirty="0"/>
          </a:p>
          <a:p>
            <a:r>
              <a:rPr lang="es-ES_tradnl" sz="4000" dirty="0" smtClean="0"/>
              <a:t>O resto das convocatorias non son compatibles entre sí</a:t>
            </a:r>
          </a:p>
          <a:p>
            <a:endParaRPr lang="es-ES_trad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500430" y="4357694"/>
            <a:ext cx="47149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Características das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1979612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571472" y="285731"/>
          <a:ext cx="8072494" cy="5567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93102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FOAXE-C</a:t>
                      </a:r>
                      <a:endParaRPr lang="es-ES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ORZAMENTO SUBVENCIONABLE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120.000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IMPORTE A SOLICITAR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2.000  €</a:t>
                      </a:r>
                    </a:p>
                    <a:p>
                      <a:pPr algn="r"/>
                      <a:r>
                        <a:rPr lang="es-ES" dirty="0" smtClean="0"/>
                        <a:t>Máximo 80.000 €</a:t>
                      </a:r>
                      <a:endParaRPr lang="es-ES" dirty="0"/>
                    </a:p>
                  </a:txBody>
                  <a:tcPr/>
                </a:tc>
              </a:tr>
              <a:tr h="374823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bg1"/>
                          </a:solidFill>
                        </a:rPr>
                        <a:t>FOAXE-P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81791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ORZAMENTO SUBVENCIONABLE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1.000 € </a:t>
                      </a:r>
                    </a:p>
                    <a:p>
                      <a:pPr algn="r"/>
                      <a:r>
                        <a:rPr lang="es-ES" dirty="0" smtClean="0"/>
                        <a:t>Máximo 60.000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</a:p>
                  </a:txBody>
                  <a:tcPr/>
                </a:tc>
              </a:tr>
              <a:tr h="646346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IMPORTE A SOLICITAR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200  €</a:t>
                      </a:r>
                    </a:p>
                    <a:p>
                      <a:pPr algn="r"/>
                      <a:r>
                        <a:rPr lang="es-ES" dirty="0" smtClean="0"/>
                        <a:t>Máximo 40.000 €</a:t>
                      </a:r>
                    </a:p>
                  </a:txBody>
                  <a:tcPr/>
                </a:tc>
              </a:tr>
              <a:tr h="476625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bg1"/>
                          </a:solidFill>
                        </a:rPr>
                        <a:t>FOIE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776870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ORZAMENTO SUBVENCIONABLE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750 € </a:t>
                      </a:r>
                    </a:p>
                    <a:p>
                      <a:pPr algn="r"/>
                      <a:r>
                        <a:rPr lang="es-ES" dirty="0" smtClean="0"/>
                        <a:t>Máximo 100.000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</a:p>
                  </a:txBody>
                  <a:tcPr/>
                </a:tc>
              </a:tr>
              <a:tr h="924220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IMPORTE A SOLICITAR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150 €</a:t>
                      </a:r>
                    </a:p>
                    <a:p>
                      <a:pPr algn="r"/>
                      <a:r>
                        <a:rPr lang="es-ES" dirty="0" smtClean="0"/>
                        <a:t>Máximo 60.000 €</a:t>
                      </a:r>
                    </a:p>
                    <a:p>
                      <a:pPr algn="ctr"/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428596" y="1428736"/>
          <a:ext cx="8072494" cy="3389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93102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FOCVAA</a:t>
                      </a:r>
                      <a:endParaRPr lang="es-ES" dirty="0"/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ORZAMENTO SUBVENCIONABLE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1.250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955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IMPORTE A SOLICITAR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 €</a:t>
                      </a:r>
                    </a:p>
                    <a:p>
                      <a:pPr algn="r"/>
                      <a:r>
                        <a:rPr lang="es-ES" dirty="0" smtClean="0"/>
                        <a:t>Máximo 40.000 €</a:t>
                      </a:r>
                      <a:endParaRPr lang="es-ES" dirty="0"/>
                    </a:p>
                  </a:txBody>
                  <a:tcPr/>
                </a:tc>
              </a:tr>
              <a:tr h="374823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b="1" dirty="0" smtClean="0">
                          <a:solidFill>
                            <a:schemeClr val="bg1"/>
                          </a:solidFill>
                        </a:rPr>
                        <a:t>FOAXE-P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3399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dirty="0"/>
                    </a:p>
                  </a:txBody>
                  <a:tcPr/>
                </a:tc>
              </a:tr>
              <a:tr h="681791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ORZAMENTO SUBVENCIONABLE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1.250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 </a:t>
                      </a:r>
                    </a:p>
                    <a:p>
                      <a:pPr algn="r"/>
                      <a:r>
                        <a:rPr lang="es-ES" dirty="0" smtClean="0"/>
                        <a:t>Máximo 100.000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smtClean="0"/>
                        <a:t>€</a:t>
                      </a:r>
                      <a:endParaRPr lang="es-ES" dirty="0"/>
                    </a:p>
                  </a:txBody>
                  <a:tcPr/>
                </a:tc>
              </a:tr>
              <a:tr h="646346">
                <a:tc>
                  <a:txBody>
                    <a:bodyPr/>
                    <a:lstStyle/>
                    <a:p>
                      <a:pPr algn="ctr"/>
                      <a:r>
                        <a:rPr lang="es-ES_tradnl" dirty="0" smtClean="0"/>
                        <a:t>IMPORTE A SOLICITAR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 smtClean="0"/>
                        <a:t>Mínimo 1.000  €</a:t>
                      </a:r>
                    </a:p>
                    <a:p>
                      <a:pPr algn="r"/>
                      <a:r>
                        <a:rPr lang="es-ES" dirty="0" smtClean="0"/>
                        <a:t>Máximo 40.000 €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429124" y="3929066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Cambios </a:t>
            </a:r>
            <a:r>
              <a:rPr lang="gl-ES" sz="4800" dirty="0" smtClean="0">
                <a:solidFill>
                  <a:schemeClr val="bg1"/>
                </a:solidFill>
              </a:rPr>
              <a:t>nas</a:t>
            </a:r>
            <a:r>
              <a:rPr lang="es-ES_tradnl" sz="4800" dirty="0" smtClean="0">
                <a:solidFill>
                  <a:schemeClr val="bg1"/>
                </a:solidFill>
              </a:rPr>
              <a:t>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429124" y="4929198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4800" dirty="0" smtClean="0">
                <a:solidFill>
                  <a:schemeClr val="bg1"/>
                </a:solidFill>
              </a:rPr>
              <a:t>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107154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2643174" y="928670"/>
            <a:ext cx="5643602" cy="50167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Separación da convocatoria de </a:t>
            </a:r>
            <a:r>
              <a:rPr lang="es-ES_tradnl" sz="3200" dirty="0" err="1" smtClean="0"/>
              <a:t>mantemento</a:t>
            </a:r>
            <a:r>
              <a:rPr lang="es-ES_tradnl" sz="3200" dirty="0" smtClean="0"/>
              <a:t> de centros da convocatoria de </a:t>
            </a:r>
            <a:r>
              <a:rPr lang="es-ES_tradnl" sz="3200" dirty="0" err="1" smtClean="0"/>
              <a:t>mantemento</a:t>
            </a:r>
            <a:r>
              <a:rPr lang="es-ES_tradnl" sz="3200" dirty="0" smtClean="0"/>
              <a:t> de programas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Límites </a:t>
            </a:r>
            <a:r>
              <a:rPr lang="es-ES_tradnl" sz="3200" dirty="0" err="1" smtClean="0"/>
              <a:t>orzamento</a:t>
            </a:r>
            <a:r>
              <a:rPr lang="es-ES_tradnl" sz="3200" dirty="0" smtClean="0"/>
              <a:t> e concesión distintos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Límite de gastos </a:t>
            </a:r>
            <a:r>
              <a:rPr lang="es-ES_tradnl" sz="3200" dirty="0" err="1" smtClean="0"/>
              <a:t>xerais</a:t>
            </a:r>
            <a:r>
              <a:rPr lang="es-ES_tradnl" sz="3200" dirty="0" smtClean="0"/>
              <a:t> non se aplica en FOAXE-C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Criterios de valoración 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3200" dirty="0" smtClean="0"/>
              <a:t> </a:t>
            </a:r>
            <a:r>
              <a:rPr lang="es-ES_tradnl" sz="3200" dirty="0" err="1" smtClean="0"/>
              <a:t>Achegas</a:t>
            </a:r>
            <a:r>
              <a:rPr lang="es-ES_tradnl" sz="3200" dirty="0" smtClean="0"/>
              <a:t> das </a:t>
            </a:r>
            <a:r>
              <a:rPr lang="es-ES_tradnl" sz="3200" dirty="0" err="1" smtClean="0"/>
              <a:t>persoas</a:t>
            </a:r>
            <a:r>
              <a:rPr lang="es-ES_tradnl" sz="3200" dirty="0" smtClean="0"/>
              <a:t> usuarias </a:t>
            </a:r>
            <a:endParaRPr lang="es-ES" sz="3200" dirty="0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429124" y="4429132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Contacto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/>
        </p:nvGraphicFramePr>
        <p:xfrm>
          <a:off x="500034" y="428605"/>
          <a:ext cx="8229600" cy="57247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3000396"/>
                <a:gridCol w="1971660"/>
                <a:gridCol w="3257544"/>
              </a:tblGrid>
              <a:tr h="48128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CONVOCATORIA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PERSOA</a:t>
                      </a:r>
                      <a:r>
                        <a:rPr lang="es-ES_tradnl" sz="1600" baseline="0" dirty="0" smtClean="0"/>
                        <a:t> DE CONTACTO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1600" dirty="0" smtClean="0"/>
                        <a:t>DATOS </a:t>
                      </a:r>
                      <a:endParaRPr lang="es-ES" sz="1600" dirty="0"/>
                    </a:p>
                  </a:txBody>
                  <a:tcPr/>
                </a:tc>
              </a:tr>
              <a:tr h="100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FOAXE-C  e FOAXE-P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2000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Mantemento</a:t>
                      </a: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SS.SS)</a:t>
                      </a:r>
                      <a:endParaRPr lang="es-ES" sz="2000" baseline="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/>
                        <a:t>Fernanda  </a:t>
                      </a:r>
                      <a:r>
                        <a:rPr lang="es-ES_tradnl" sz="2000" dirty="0" err="1" smtClean="0"/>
                        <a:t>Soutullo</a:t>
                      </a:r>
                      <a:r>
                        <a:rPr lang="es-ES_tradnl" sz="2000" baseline="0" dirty="0" smtClean="0"/>
                        <a:t> </a:t>
                      </a:r>
                      <a:r>
                        <a:rPr lang="es-ES_tradnl" sz="2000" baseline="0" dirty="0" err="1" smtClean="0"/>
                        <a:t>Siveiro</a:t>
                      </a:r>
                      <a:r>
                        <a:rPr lang="es-ES_tradnl" sz="2000" baseline="0" dirty="0" smtClean="0"/>
                        <a:t> 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dirty="0" smtClean="0">
                          <a:hlinkClick r:id=""/>
                        </a:rPr>
                        <a:t>fernanda.soutullo@dacoruna.gal</a:t>
                      </a:r>
                      <a:endParaRPr lang="es-ES_tradnl" sz="14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dirty="0" smtClean="0"/>
                        <a:t>Tfno.:</a:t>
                      </a:r>
                      <a:r>
                        <a:rPr lang="es-ES_tradnl" sz="2000" baseline="0" dirty="0" smtClean="0"/>
                        <a:t>  </a:t>
                      </a:r>
                      <a:r>
                        <a:rPr kumimoji="0" lang="es-ES" sz="2000" kern="1200" dirty="0" smtClean="0"/>
                        <a:t>981080776 </a:t>
                      </a:r>
                      <a:endParaRPr lang="es-ES_tradnl" sz="2000" dirty="0" smtClean="0"/>
                    </a:p>
                  </a:txBody>
                  <a:tcPr/>
                </a:tc>
              </a:tr>
              <a:tr h="100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FOIE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(Investimento</a:t>
                      </a: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SS.SS)</a:t>
                      </a:r>
                      <a:endParaRPr lang="es-ES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/>
                        <a:t>Paula </a:t>
                      </a:r>
                      <a:r>
                        <a:rPr lang="es-ES_tradnl" sz="2000" dirty="0" err="1" smtClean="0"/>
                        <a:t>Filgueiras</a:t>
                      </a:r>
                      <a:r>
                        <a:rPr lang="es-ES_tradnl" sz="2000" baseline="0" dirty="0" smtClean="0"/>
                        <a:t> </a:t>
                      </a:r>
                      <a:r>
                        <a:rPr lang="es-ES_tradnl" sz="2000" baseline="0" dirty="0" err="1" smtClean="0"/>
                        <a:t>Espasandín</a:t>
                      </a:r>
                      <a:r>
                        <a:rPr lang="es-ES_tradnl" sz="2000" baseline="0" dirty="0" smtClean="0"/>
                        <a:t> 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400" u="sng" kern="1200" dirty="0" smtClean="0">
                          <a:hlinkClick r:id=""/>
                        </a:rPr>
                        <a:t>paula.filgueiras@dacoruna.gal</a:t>
                      </a:r>
                      <a:r>
                        <a:rPr kumimoji="0" lang="es-ES" sz="1400" u="sng" kern="1200" dirty="0" smtClean="0"/>
                        <a:t> </a:t>
                      </a:r>
                      <a:endParaRPr kumimoji="0" lang="es-ES" sz="1400" u="sng" kern="1200" dirty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_tradnl" sz="2000" u="none" kern="1200" dirty="0" smtClean="0"/>
                        <a:t>Tfno.:</a:t>
                      </a:r>
                      <a:r>
                        <a:rPr kumimoji="0" lang="es-ES_tradnl" sz="2000" u="none" kern="1200" baseline="0" dirty="0" smtClean="0"/>
                        <a:t>  </a:t>
                      </a:r>
                      <a:r>
                        <a:rPr kumimoji="0" lang="es-ES" sz="2000" kern="1200" dirty="0" smtClean="0"/>
                        <a:t>981080780 </a:t>
                      </a:r>
                      <a:endParaRPr kumimoji="0" lang="es-ES" sz="2000" b="0" i="0" u="non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0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FOCVAA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200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Sociosanitarias</a:t>
                      </a: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s-ES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/>
                        <a:t>Mª</a:t>
                      </a:r>
                      <a:r>
                        <a:rPr lang="es-ES_tradnl" sz="2000" baseline="0" dirty="0" smtClean="0"/>
                        <a:t> Jesús Aradas </a:t>
                      </a:r>
                      <a:r>
                        <a:rPr lang="es-ES_tradnl" sz="2000" baseline="0" dirty="0" err="1" smtClean="0"/>
                        <a:t>Couselo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400" u="sng" kern="1200" dirty="0" smtClean="0">
                          <a:hlinkClick r:id=""/>
                        </a:rPr>
                        <a:t>mariajesus.aradas@dacoruna.gal</a:t>
                      </a:r>
                      <a:r>
                        <a:rPr kumimoji="0" lang="es-ES" sz="1400" u="sng" kern="1200" dirty="0" smtClean="0"/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_tradnl" sz="2000" u="none" kern="1200" dirty="0" smtClean="0"/>
                        <a:t>Tfno.:</a:t>
                      </a:r>
                      <a:r>
                        <a:rPr kumimoji="0" lang="es-ES_tradnl" sz="2000" u="none" kern="1200" baseline="0" dirty="0" smtClean="0"/>
                        <a:t>  </a:t>
                      </a:r>
                      <a:r>
                        <a:rPr kumimoji="0" lang="es-ES" sz="2000" kern="1200" dirty="0" smtClean="0"/>
                        <a:t>981080370 </a:t>
                      </a:r>
                      <a:endParaRPr lang="es-ES" sz="2000" u="none" dirty="0"/>
                    </a:p>
                  </a:txBody>
                  <a:tcPr/>
                </a:tc>
              </a:tr>
              <a:tr h="12933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FOIO 0A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4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es-ES_tradnl" sz="240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Igualdade</a:t>
                      </a:r>
                      <a:r>
                        <a:rPr lang="es-ES_tradnl" sz="24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 de </a:t>
                      </a:r>
                      <a:r>
                        <a:rPr lang="es-ES_tradnl" sz="2400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xénero</a:t>
                      </a:r>
                      <a:r>
                        <a:rPr lang="es-ES_tradnl" sz="24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s-ES" sz="24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s-ES_tradnl" sz="1400" dirty="0" smtClean="0"/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/>
                        <a:t>Eva </a:t>
                      </a:r>
                      <a:r>
                        <a:rPr lang="es-ES_tradnl" sz="2000" dirty="0" err="1" smtClean="0"/>
                        <a:t>Ovenza</a:t>
                      </a:r>
                      <a:r>
                        <a:rPr lang="es-ES_tradnl" sz="2000" dirty="0" smtClean="0"/>
                        <a:t> Pereira</a:t>
                      </a:r>
                      <a:r>
                        <a:rPr lang="es-ES_tradnl" sz="2000" baseline="0" dirty="0" smtClean="0"/>
                        <a:t> </a:t>
                      </a:r>
                      <a:endParaRPr lang="es-E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kumimoji="0" lang="es-ES" sz="1400" u="sng" kern="1200" dirty="0" smtClean="0">
                        <a:hlinkClick r:id="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1400" u="sng" kern="1200" dirty="0" smtClean="0">
                          <a:hlinkClick r:id=""/>
                        </a:rPr>
                        <a:t>eva.ovenza@dacoruna.gal</a:t>
                      </a:r>
                      <a:r>
                        <a:rPr kumimoji="0" lang="es-ES" sz="1400" u="sng" kern="1200" dirty="0" smtClean="0"/>
                        <a:t>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_tradnl" sz="2000" u="none" kern="1200" dirty="0" smtClean="0"/>
                        <a:t>Tfno.:</a:t>
                      </a:r>
                      <a:r>
                        <a:rPr kumimoji="0" lang="es-ES_tradnl" sz="2000" u="none" kern="1200" baseline="0" dirty="0" smtClean="0"/>
                        <a:t> </a:t>
                      </a:r>
                      <a:r>
                        <a:rPr kumimoji="0" lang="es-ES" sz="2000" kern="1200" dirty="0" smtClean="0"/>
                        <a:t>981080775 </a:t>
                      </a:r>
                      <a:endParaRPr lang="es-ES" sz="2000" u="none" dirty="0"/>
                    </a:p>
                  </a:txBody>
                  <a:tcPr/>
                </a:tc>
              </a:tr>
              <a:tr h="43315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s-ES_tradnl" sz="200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Negociado</a:t>
                      </a: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 de servicios </a:t>
                      </a:r>
                      <a:r>
                        <a:rPr lang="es-ES_tradnl" sz="2000" baseline="0" dirty="0" err="1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sociais</a:t>
                      </a:r>
                      <a:r>
                        <a:rPr lang="es-ES_tradnl" sz="2000" baseline="0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 </a:t>
                      </a:r>
                      <a:endParaRPr lang="es-ES" sz="2000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s-E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es-ES" sz="2000" kern="1200" dirty="0" smtClean="0"/>
                        <a:t>Tfno.:</a:t>
                      </a:r>
                      <a:r>
                        <a:rPr kumimoji="0" lang="es-ES" sz="2000" kern="1200" baseline="0" dirty="0" smtClean="0"/>
                        <a:t> </a:t>
                      </a:r>
                      <a:r>
                        <a:rPr kumimoji="0" lang="es-ES" sz="2000" kern="1200" dirty="0" smtClean="0"/>
                        <a:t>981080775</a:t>
                      </a:r>
                      <a:endParaRPr lang="es-E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472" y="857232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Grazas</a:t>
            </a:r>
            <a:r>
              <a:rPr lang="es-ES_tradnl" sz="4800" dirty="0" smtClean="0">
                <a:solidFill>
                  <a:schemeClr val="bg1"/>
                </a:solidFill>
              </a:rPr>
              <a:t> </a:t>
            </a:r>
            <a:r>
              <a:rPr lang="es-ES_tradnl" sz="4800" dirty="0" err="1" smtClean="0">
                <a:solidFill>
                  <a:schemeClr val="bg1"/>
                </a:solidFill>
              </a:rPr>
              <a:t>pola</a:t>
            </a:r>
            <a:r>
              <a:rPr lang="es-ES_tradnl" sz="4800" dirty="0" smtClean="0">
                <a:solidFill>
                  <a:schemeClr val="bg1"/>
                </a:solidFill>
              </a:rPr>
              <a:t> </a:t>
            </a:r>
            <a:r>
              <a:rPr lang="es-ES_tradnl" sz="4800" dirty="0" err="1" smtClean="0">
                <a:solidFill>
                  <a:schemeClr val="bg1"/>
                </a:solidFill>
              </a:rPr>
              <a:t>vosa</a:t>
            </a:r>
            <a:r>
              <a:rPr lang="es-ES_tradnl" sz="4800" dirty="0" smtClean="0">
                <a:solidFill>
                  <a:schemeClr val="bg1"/>
                </a:solidFill>
              </a:rPr>
              <a:t> participación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57224" y="2214554"/>
            <a:ext cx="7358114" cy="3785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/>
              <a:t>SECCIÓN DE SERVIZOS SOCIAIS</a:t>
            </a:r>
          </a:p>
          <a:p>
            <a:pPr algn="ctr"/>
            <a:r>
              <a:rPr lang="es-ES_tradnl" sz="2800" dirty="0" smtClean="0"/>
              <a:t>SERVIZO DE ACCIÓN SOCIAL, CULTURAL E DEPORTES</a:t>
            </a:r>
          </a:p>
          <a:p>
            <a:pPr algn="ctr"/>
            <a:endParaRPr lang="es-ES_tradnl" sz="2800" dirty="0" smtClean="0"/>
          </a:p>
          <a:p>
            <a:pPr algn="ctr"/>
            <a:r>
              <a:rPr lang="es-ES_tradnl" sz="2800" dirty="0" smtClean="0">
                <a:hlinkClick r:id="rId3"/>
              </a:rPr>
              <a:t>servizos.sociais@dacoruna.gal</a:t>
            </a:r>
            <a:endParaRPr lang="es-ES_tradnl" sz="2800" dirty="0" smtClean="0"/>
          </a:p>
          <a:p>
            <a:pPr algn="ctr"/>
            <a:r>
              <a:rPr lang="es-ES_tradnl" sz="2800" dirty="0" smtClean="0"/>
              <a:t>PÁXINA WEB: </a:t>
            </a:r>
            <a:r>
              <a:rPr lang="es-ES_tradnl" sz="2800" dirty="0" smtClean="0">
                <a:hlinkClick r:id="rId4"/>
              </a:rPr>
              <a:t>www.dacoruna.gal/servizos-sociais</a:t>
            </a:r>
            <a:endParaRPr lang="es-ES_tradnl" sz="2800" dirty="0" smtClean="0"/>
          </a:p>
          <a:p>
            <a:pPr algn="ctr"/>
            <a:endParaRPr lang="es-ES_tradnl" dirty="0" smtClean="0"/>
          </a:p>
          <a:p>
            <a:pPr algn="ctr"/>
            <a:endParaRPr lang="es-ES_tradnl" dirty="0"/>
          </a:p>
          <a:p>
            <a:pPr algn="ctr"/>
            <a:endParaRPr lang="es-ES_tradnl" dirty="0" smtClean="0"/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428992" y="1000108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28926" y="357166"/>
            <a:ext cx="5544000" cy="58320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endParaRPr lang="es-ES_tradnl" dirty="0" smtClean="0"/>
          </a:p>
          <a:p>
            <a:r>
              <a:rPr lang="es-ES_tradnl" sz="3600" b="1" dirty="0" smtClean="0"/>
              <a:t>MANTEMENTO</a:t>
            </a:r>
          </a:p>
          <a:p>
            <a:r>
              <a:rPr lang="es-ES_tradnl" sz="3600" b="1" dirty="0" err="1" smtClean="0"/>
              <a:t>Servizos</a:t>
            </a:r>
            <a:r>
              <a:rPr lang="es-ES_tradnl" sz="3600" b="1" dirty="0" smtClean="0"/>
              <a:t> </a:t>
            </a:r>
            <a:r>
              <a:rPr lang="es-ES_tradnl" sz="3600" b="1" dirty="0" err="1" smtClean="0"/>
              <a:t>sociais</a:t>
            </a:r>
            <a:r>
              <a:rPr lang="es-ES_tradnl" sz="3600" b="1" dirty="0" smtClean="0"/>
              <a:t> </a:t>
            </a:r>
          </a:p>
          <a:p>
            <a:r>
              <a:rPr lang="es-ES_tradnl" sz="3600" dirty="0" smtClean="0"/>
              <a:t>Centros                      FOAXE-C</a:t>
            </a:r>
          </a:p>
          <a:p>
            <a:r>
              <a:rPr lang="es-ES_tradnl" sz="3600" dirty="0" smtClean="0"/>
              <a:t>Programas                 FOAXE-P</a:t>
            </a:r>
          </a:p>
          <a:p>
            <a:r>
              <a:rPr lang="es-ES_tradnl" sz="3600" b="1" dirty="0" err="1" smtClean="0"/>
              <a:t>Igualdade</a:t>
            </a:r>
            <a:r>
              <a:rPr lang="es-ES_tradnl" sz="3600" b="1" dirty="0" smtClean="0"/>
              <a:t>  </a:t>
            </a:r>
            <a:r>
              <a:rPr lang="es-ES_tradnl" sz="3600" dirty="0" smtClean="0"/>
              <a:t>                  FOIO0A</a:t>
            </a:r>
          </a:p>
          <a:p>
            <a:r>
              <a:rPr lang="es-ES_tradnl" sz="3600" b="1" dirty="0" err="1" smtClean="0"/>
              <a:t>Sociosanitaria</a:t>
            </a:r>
            <a:r>
              <a:rPr lang="es-ES_tradnl" sz="3600" b="1" dirty="0" smtClean="0"/>
              <a:t>    </a:t>
            </a:r>
            <a:r>
              <a:rPr lang="es-ES_tradnl" sz="3600" dirty="0" smtClean="0"/>
              <a:t>       FOCVAA</a:t>
            </a:r>
          </a:p>
          <a:p>
            <a:endParaRPr lang="es-ES_tradnl" sz="3600" b="1" dirty="0"/>
          </a:p>
          <a:p>
            <a:r>
              <a:rPr lang="es-ES_tradnl" sz="3600" b="1" dirty="0" smtClean="0"/>
              <a:t>INVESTIMENTO     </a:t>
            </a:r>
          </a:p>
          <a:p>
            <a:r>
              <a:rPr lang="es-ES_tradnl" sz="3600" dirty="0" err="1" smtClean="0"/>
              <a:t>Servizos</a:t>
            </a:r>
            <a:r>
              <a:rPr lang="es-ES_tradnl" sz="3600" dirty="0" smtClean="0"/>
              <a:t> </a:t>
            </a:r>
            <a:r>
              <a:rPr lang="es-ES_tradnl" sz="3600" dirty="0" err="1" smtClean="0"/>
              <a:t>sociais</a:t>
            </a:r>
            <a:r>
              <a:rPr lang="es-ES_tradnl" sz="3600" dirty="0" smtClean="0"/>
              <a:t>                FOIE</a:t>
            </a:r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/>
          </a:p>
          <a:p>
            <a:endParaRPr lang="es-ES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28596" y="214291"/>
            <a:ext cx="7858180" cy="5970865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/>
              <a:t>A CONVOCATORIA DE </a:t>
            </a:r>
            <a:r>
              <a:rPr lang="es-ES_tradnl" sz="2400" b="1" dirty="0" smtClean="0"/>
              <a:t>MANTEMENTO DE CENTROS</a:t>
            </a:r>
            <a:r>
              <a:rPr lang="es-ES_tradnl" sz="2400" dirty="0" smtClean="0"/>
              <a:t> DE SERVIZOS SOCIAIS (FOAXE-C) ESTÁ DESTINADA Ó </a:t>
            </a:r>
            <a:r>
              <a:rPr lang="es-ES_tradnl" sz="2400" b="1" dirty="0" smtClean="0"/>
              <a:t>MANTEMENTO XERAL DOS CENTROS</a:t>
            </a:r>
            <a:r>
              <a:rPr lang="es-ES_tradnl" sz="2400" dirty="0" smtClean="0"/>
              <a:t>.</a:t>
            </a:r>
          </a:p>
          <a:p>
            <a:pPr algn="just"/>
            <a:r>
              <a:rPr lang="es-ES_tradnl" sz="2400" dirty="0" smtClean="0"/>
              <a:t>A CONVOCATORIA DE </a:t>
            </a:r>
            <a:r>
              <a:rPr lang="es-ES_tradnl" sz="2400" b="1" dirty="0" smtClean="0"/>
              <a:t>MANTEMENTO DE PROGRAMAS </a:t>
            </a:r>
            <a:r>
              <a:rPr lang="es-ES_tradnl" sz="2400" dirty="0" smtClean="0"/>
              <a:t>DE SERVIZOS SOCIAIS (FOAXE-P) ESTÁ DESTINADA PARA </a:t>
            </a:r>
            <a:r>
              <a:rPr lang="es-ES_tradnl" sz="2400" b="1" dirty="0" smtClean="0"/>
              <a:t>PROGRAMAS ESPECÍFICOS </a:t>
            </a:r>
            <a:r>
              <a:rPr lang="es-ES_tradnl" sz="2400" dirty="0" smtClean="0"/>
              <a:t>AÍNDA QUE ESTES SE DESENVOLVAN DENTRO DUN CENTRO.</a:t>
            </a:r>
            <a:endParaRPr lang="es-ES_tradnl" dirty="0" smtClean="0"/>
          </a:p>
          <a:p>
            <a:endParaRPr lang="es-ES_tradnl" sz="2000" b="1" dirty="0" smtClean="0">
              <a:solidFill>
                <a:srgbClr val="7030A0"/>
              </a:solidFill>
            </a:endParaRPr>
          </a:p>
          <a:p>
            <a:r>
              <a:rPr lang="es-ES_tradnl" sz="2000" b="1" dirty="0" smtClean="0">
                <a:solidFill>
                  <a:srgbClr val="7030A0"/>
                </a:solidFill>
              </a:rPr>
              <a:t>POR EXEMPLO:</a:t>
            </a:r>
          </a:p>
          <a:p>
            <a:r>
              <a:rPr lang="es-ES_tradnl" sz="2000" dirty="0" smtClean="0"/>
              <a:t>UN </a:t>
            </a:r>
            <a:r>
              <a:rPr lang="es-ES_tradnl" sz="2000" b="1" dirty="0" smtClean="0"/>
              <a:t>PROGRAMA DE FISIOTERAPIA OU REHABILITACIÓN</a:t>
            </a:r>
            <a:r>
              <a:rPr lang="es-ES_tradnl" sz="2000" dirty="0" smtClean="0"/>
              <a:t> QUE SE PRESTE NUN CENTRO DE DÍA E QUE INCLÚA </a:t>
            </a:r>
            <a:r>
              <a:rPr lang="es-ES_tradnl" sz="2000" b="1" dirty="0" smtClean="0"/>
              <a:t>GASTOS ESPECÍFICOS </a:t>
            </a:r>
            <a:r>
              <a:rPr lang="es-ES_tradnl" sz="2000" dirty="0" smtClean="0"/>
              <a:t>DO PROGRAMA DEBE SOLICITARSE DENTRO DE </a:t>
            </a:r>
            <a:r>
              <a:rPr lang="es-ES_tradnl" sz="2000" b="1" dirty="0" smtClean="0"/>
              <a:t>CONVOCATORIA FOAXE-P.</a:t>
            </a:r>
          </a:p>
          <a:p>
            <a:endParaRPr lang="es-ES_tradnl" sz="2000" dirty="0" smtClean="0"/>
          </a:p>
          <a:p>
            <a:r>
              <a:rPr lang="es-ES_tradnl" sz="2000" dirty="0" smtClean="0"/>
              <a:t>EN CAMBIO SI O QUE SE SOLICITA É O </a:t>
            </a:r>
            <a:r>
              <a:rPr lang="es-ES_tradnl" sz="2000" b="1" dirty="0" smtClean="0"/>
              <a:t>MANTEMENTO DO CENTRO DE DÍA </a:t>
            </a:r>
            <a:r>
              <a:rPr lang="es-ES_tradnl" sz="2000" dirty="0" smtClean="0"/>
              <a:t>ONDE SE INCLUÉN </a:t>
            </a:r>
            <a:r>
              <a:rPr lang="es-ES_tradnl" sz="2000" b="1" dirty="0" smtClean="0"/>
              <a:t>GASTOS XERAIS DO CENTRO </a:t>
            </a:r>
            <a:r>
              <a:rPr lang="es-ES_tradnl" sz="2000" dirty="0" smtClean="0"/>
              <a:t>DEBE SOLICITARSE DENTRO DA </a:t>
            </a:r>
            <a:r>
              <a:rPr lang="es-ES_tradnl" sz="2000" b="1" dirty="0" smtClean="0"/>
              <a:t>CONVOCATORIA</a:t>
            </a:r>
            <a:r>
              <a:rPr lang="es-ES_tradnl" sz="2000" dirty="0" smtClean="0"/>
              <a:t> </a:t>
            </a:r>
            <a:r>
              <a:rPr lang="es-ES_tradnl" sz="2000" b="1" dirty="0" smtClean="0"/>
              <a:t>FOAXE-C </a:t>
            </a:r>
          </a:p>
          <a:p>
            <a:endParaRPr lang="es-ES_tradnl" dirty="0"/>
          </a:p>
          <a:p>
            <a:endParaRPr lang="es-ES" dirty="0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464344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err="1" smtClean="0">
                <a:solidFill>
                  <a:schemeClr val="bg1"/>
                </a:solidFill>
              </a:rPr>
              <a:t>Prazos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428860" y="928670"/>
            <a:ext cx="5544000" cy="646331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786050" y="1000108"/>
            <a:ext cx="6008628" cy="501675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4000" b="1" dirty="0" smtClean="0"/>
              <a:t>PRAZO SOLICITUDE</a:t>
            </a:r>
          </a:p>
          <a:p>
            <a:pPr algn="just"/>
            <a:r>
              <a:rPr lang="es-ES_tradnl" sz="4000" dirty="0" smtClean="0"/>
              <a:t>Ata o </a:t>
            </a:r>
            <a:r>
              <a:rPr lang="es-ES_tradnl" sz="4000" b="1" dirty="0" smtClean="0"/>
              <a:t>21 de marzo </a:t>
            </a:r>
            <a:r>
              <a:rPr lang="es-ES_tradnl" sz="4000" dirty="0" smtClean="0"/>
              <a:t>de 2019 </a:t>
            </a:r>
            <a:r>
              <a:rPr lang="es-ES_tradnl" sz="4000" dirty="0" err="1" smtClean="0"/>
              <a:t>ás</a:t>
            </a:r>
            <a:r>
              <a:rPr lang="es-ES_tradnl" sz="4000" dirty="0" smtClean="0"/>
              <a:t> 14.00 horas</a:t>
            </a:r>
          </a:p>
          <a:p>
            <a:endParaRPr lang="es-ES_tradnl" sz="4000" dirty="0" smtClean="0"/>
          </a:p>
          <a:p>
            <a:pPr algn="ctr"/>
            <a:r>
              <a:rPr lang="es-ES_tradnl" sz="4000" b="1" dirty="0" smtClean="0"/>
              <a:t>PRAZO XUSTIFICACIÓN </a:t>
            </a:r>
          </a:p>
          <a:p>
            <a:pPr algn="just"/>
            <a:r>
              <a:rPr lang="es-ES_tradnl" sz="4000" dirty="0" smtClean="0"/>
              <a:t>Ata o </a:t>
            </a:r>
            <a:r>
              <a:rPr lang="es-ES_tradnl" sz="4000" b="1" dirty="0" smtClean="0"/>
              <a:t>30 de abril </a:t>
            </a:r>
            <a:r>
              <a:rPr lang="es-ES_tradnl" sz="4000" dirty="0" smtClean="0"/>
              <a:t>de 2020 </a:t>
            </a:r>
            <a:r>
              <a:rPr lang="es-ES_tradnl" sz="4000" dirty="0" err="1" smtClean="0"/>
              <a:t>ás</a:t>
            </a:r>
            <a:r>
              <a:rPr lang="es-ES_tradnl" sz="4000" dirty="0" smtClean="0"/>
              <a:t> 14.00 horas</a:t>
            </a:r>
          </a:p>
          <a:p>
            <a:endParaRPr lang="es-ES" sz="4000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429124" y="3643314"/>
            <a:ext cx="3857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Información das convocatorias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7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357686" y="4214818"/>
            <a:ext cx="3857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dirty="0" smtClean="0">
                <a:solidFill>
                  <a:schemeClr val="bg1"/>
                </a:solidFill>
              </a:rPr>
              <a:t>Requisitos entidades</a:t>
            </a:r>
            <a:endParaRPr lang="es-ES" sz="4800" dirty="0">
              <a:solidFill>
                <a:schemeClr val="bg1"/>
              </a:solidFill>
            </a:endParaRP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285720" y="6286521"/>
            <a:ext cx="8572560" cy="357190"/>
          </a:xfrm>
          <a:solidFill>
            <a:schemeClr val="bg1"/>
          </a:solidFill>
        </p:spPr>
        <p:txBody>
          <a:bodyPr/>
          <a:lstStyle/>
          <a:p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    A Coruña, 11 de marzo de 2019                                          Reunión convocatoria de </a:t>
            </a:r>
            <a:r>
              <a:rPr lang="es-ES" sz="1400" dirty="0" err="1" smtClean="0">
                <a:solidFill>
                  <a:schemeClr val="tx1"/>
                </a:solidFill>
                <a:latin typeface="Arial" pitchFamily="34" charset="0"/>
              </a:rPr>
              <a:t>subvencións</a:t>
            </a:r>
            <a:r>
              <a:rPr lang="es-ES" sz="1400" dirty="0" smtClean="0">
                <a:solidFill>
                  <a:schemeClr val="tx1"/>
                </a:solidFill>
                <a:latin typeface="Arial" pitchFamily="34" charset="0"/>
              </a:rPr>
              <a:t> 2019</a:t>
            </a:r>
            <a:endParaRPr lang="es-ES" sz="1400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85720" y="928670"/>
            <a:ext cx="2143140" cy="5196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Prazos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0"/>
              </a:spcAft>
            </a:pP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Información das convocatorias</a:t>
            </a:r>
            <a:endParaRPr lang="gl-ES" dirty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Requisitos entidades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Rexistro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Compatibilidades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es-ES_tradnl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Características das convocatorias</a:t>
            </a: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Cambios nas convocatorias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r>
              <a:rPr lang="gl-ES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Contacto</a:t>
            </a:r>
          </a:p>
          <a:p>
            <a:pPr>
              <a:lnSpc>
                <a:spcPts val="1800"/>
              </a:lnSpc>
              <a:spcBef>
                <a:spcPts val="500"/>
              </a:spcBef>
              <a:spcAft>
                <a:spcPts val="1000"/>
              </a:spcAft>
            </a:pPr>
            <a:endParaRPr lang="gl-ES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</TotalTime>
  <Words>1092</Words>
  <Application>Microsoft Office PowerPoint</Application>
  <PresentationFormat>Presentación en pantalla (4:3)</PresentationFormat>
  <Paragraphs>303</Paragraphs>
  <Slides>23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paula.filgueiras</dc:creator>
  <cp:lastModifiedBy>paula.filgueiras</cp:lastModifiedBy>
  <cp:revision>95</cp:revision>
  <dcterms:created xsi:type="dcterms:W3CDTF">2019-02-20T09:37:23Z</dcterms:created>
  <dcterms:modified xsi:type="dcterms:W3CDTF">2019-03-07T14:14:10Z</dcterms:modified>
</cp:coreProperties>
</file>