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9" r:id="rId4"/>
    <p:sldId id="295" r:id="rId5"/>
    <p:sldId id="260" r:id="rId6"/>
    <p:sldId id="261" r:id="rId7"/>
    <p:sldId id="262" r:id="rId8"/>
    <p:sldId id="297" r:id="rId9"/>
    <p:sldId id="263" r:id="rId10"/>
    <p:sldId id="285" r:id="rId11"/>
    <p:sldId id="284" r:id="rId12"/>
    <p:sldId id="264" r:id="rId13"/>
    <p:sldId id="290" r:id="rId14"/>
    <p:sldId id="289" r:id="rId15"/>
    <p:sldId id="288" r:id="rId16"/>
    <p:sldId id="286" r:id="rId17"/>
    <p:sldId id="294" r:id="rId18"/>
    <p:sldId id="292" r:id="rId19"/>
    <p:sldId id="293" r:id="rId20"/>
    <p:sldId id="272" r:id="rId21"/>
    <p:sldId id="273" r:id="rId22"/>
    <p:sldId id="296" r:id="rId23"/>
    <p:sldId id="291" r:id="rId24"/>
    <p:sldId id="278" r:id="rId25"/>
    <p:sldId id="279" r:id="rId26"/>
  </p:sldIdLst>
  <p:sldSz cx="9144000" cy="6858000" type="screen4x3"/>
  <p:notesSz cx="7099300" cy="102346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69696"/>
    <a:srgbClr val="3399FF"/>
    <a:srgbClr val="0099FF"/>
    <a:srgbClr val="2962A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06" autoAdjust="0"/>
    <p:restoredTop sz="94576" autoAdjust="0"/>
  </p:normalViewPr>
  <p:slideViewPr>
    <p:cSldViewPr>
      <p:cViewPr varScale="1">
        <p:scale>
          <a:sx n="103" d="100"/>
          <a:sy n="103" d="100"/>
        </p:scale>
        <p:origin x="-21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7FCA41F-0DA1-421F-B279-B0CD4E7A8D19}" type="datetimeFigureOut">
              <a:rPr lang="es-ES" smtClean="0"/>
              <a:pPr/>
              <a:t>23/12/2020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D2ADFC0-8060-4834-8CBE-7CDF0E9DA90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ADFC0-8060-4834-8CBE-7CDF0E9DA902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ADFC0-8060-4834-8CBE-7CDF0E9DA902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ADFC0-8060-4834-8CBE-7CDF0E9DA902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ADFC0-8060-4834-8CBE-7CDF0E9DA902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ADFC0-8060-4834-8CBE-7CDF0E9DA902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ADFC0-8060-4834-8CBE-7CDF0E9DA902}" type="slidenum">
              <a:rPr lang="es-ES" smtClean="0"/>
              <a:pPr/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ADFC0-8060-4834-8CBE-7CDF0E9DA902}" type="slidenum">
              <a:rPr lang="es-ES" smtClean="0"/>
              <a:pPr/>
              <a:t>20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ADFC0-8060-4834-8CBE-7CDF0E9DA902}" type="slidenum">
              <a:rPr lang="es-ES" smtClean="0"/>
              <a:pPr/>
              <a:t>23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ADFC0-8060-4834-8CBE-7CDF0E9DA902}" type="slidenum">
              <a:rPr lang="es-ES" smtClean="0"/>
              <a:pPr/>
              <a:t>25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rgbClr val="33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A Coruña, 11 de marzo de 2019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Reunión Convocatoria de subvencións 2019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D3C53-8557-48CD-B274-EC57FC821D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elena.pineiro@dacoruna.gal" TargetMode="External"/><Relationship Id="rId2" Type="http://schemas.openxmlformats.org/officeDocument/2006/relationships/hyperlink" Target="mailto:fernanda.soutullo@dacoruna.gal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matilde.perez@dacoruna.gal" TargetMode="External"/><Relationship Id="rId4" Type="http://schemas.openxmlformats.org/officeDocument/2006/relationships/hyperlink" Target="mailto:teresa.queiro@dacoruna.gal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servizos.sociais@dacoruna.ga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dacoruna.gal/servizos-sociai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Elipse"/>
          <p:cNvSpPr/>
          <p:nvPr/>
        </p:nvSpPr>
        <p:spPr>
          <a:xfrm>
            <a:off x="5214942" y="1428736"/>
            <a:ext cx="3213358" cy="32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214282" y="785794"/>
            <a:ext cx="478634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CONVOCATORIA DE SUBVENCIÓNS</a:t>
            </a:r>
          </a:p>
          <a:p>
            <a:pPr algn="ctr"/>
            <a:r>
              <a:rPr lang="es-ES_tradnl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ANO 2021</a:t>
            </a:r>
          </a:p>
          <a:p>
            <a:pPr algn="ctr"/>
            <a:r>
              <a:rPr lang="es-ES_tradnl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es-ES_tradnl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ENTIDADES SEN ÁNIMO DE LUCRO</a:t>
            </a:r>
          </a:p>
          <a:p>
            <a:pPr algn="ctr"/>
            <a:endParaRPr lang="es-ES" sz="3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pic>
        <p:nvPicPr>
          <p:cNvPr id="34818" name="Picture 2" descr="Medios De Comunicación Soci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428736"/>
            <a:ext cx="4857750" cy="3238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357686" y="4214818"/>
            <a:ext cx="3857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dirty="0" smtClean="0">
                <a:solidFill>
                  <a:schemeClr val="bg1"/>
                </a:solidFill>
              </a:rPr>
              <a:t>Requisitos entidades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r>
              <a:rPr lang="pt-BR" dirty="0" err="1" smtClean="0"/>
              <a:t>Estaren</a:t>
            </a:r>
            <a:r>
              <a:rPr lang="pt-BR" dirty="0" smtClean="0"/>
              <a:t> </a:t>
            </a:r>
            <a:r>
              <a:rPr lang="pt-BR" b="1" dirty="0" smtClean="0"/>
              <a:t>legalmente constituídas </a:t>
            </a:r>
            <a:r>
              <a:rPr lang="pt-BR" dirty="0" smtClean="0"/>
              <a:t>como entidades privadas antes de </a:t>
            </a:r>
            <a:r>
              <a:rPr lang="pt-BR" dirty="0" err="1" smtClean="0"/>
              <a:t>presentaren</a:t>
            </a:r>
            <a:r>
              <a:rPr lang="pt-BR" dirty="0" smtClean="0"/>
              <a:t> a solicitude. </a:t>
            </a:r>
          </a:p>
          <a:p>
            <a:r>
              <a:rPr lang="es-ES" dirty="0" smtClean="0"/>
              <a:t>No caso das </a:t>
            </a:r>
            <a:r>
              <a:rPr lang="es-ES" b="1" dirty="0" err="1" smtClean="0"/>
              <a:t>asociacións</a:t>
            </a:r>
            <a:r>
              <a:rPr lang="es-ES" dirty="0" smtClean="0"/>
              <a:t>, acreditaren un número mínimo de 25 socios/as </a:t>
            </a:r>
            <a:r>
              <a:rPr lang="es-ES" dirty="0" err="1" smtClean="0"/>
              <a:t>ou</a:t>
            </a:r>
            <a:r>
              <a:rPr lang="es-ES" dirty="0" smtClean="0"/>
              <a:t> partícipes, agás as </a:t>
            </a:r>
            <a:r>
              <a:rPr lang="es-ES" dirty="0" err="1" smtClean="0"/>
              <a:t>excepcións</a:t>
            </a:r>
            <a:r>
              <a:rPr lang="es-ES" dirty="0" smtClean="0"/>
              <a:t> da convocatoria específica.</a:t>
            </a:r>
          </a:p>
          <a:p>
            <a:r>
              <a:rPr lang="pt-BR" dirty="0" err="1" smtClean="0"/>
              <a:t>Teren</a:t>
            </a:r>
            <a:r>
              <a:rPr lang="pt-BR" dirty="0" smtClean="0"/>
              <a:t> o </a:t>
            </a:r>
            <a:r>
              <a:rPr lang="pt-BR" b="1" dirty="0" smtClean="0"/>
              <a:t>domicilio fiscal na </a:t>
            </a:r>
            <a:r>
              <a:rPr lang="pt-BR" b="1" dirty="0" err="1" smtClean="0"/>
              <a:t>provincia</a:t>
            </a:r>
            <a:r>
              <a:rPr lang="pt-BR" b="1" dirty="0" smtClean="0"/>
              <a:t> da </a:t>
            </a:r>
            <a:r>
              <a:rPr lang="pt-BR" b="1" dirty="0" err="1" smtClean="0"/>
              <a:t>Coruña</a:t>
            </a:r>
            <a:r>
              <a:rPr lang="pt-BR" b="1" dirty="0" smtClean="0"/>
              <a:t> </a:t>
            </a:r>
            <a:r>
              <a:rPr lang="pt-BR" dirty="0" smtClean="0"/>
              <a:t>ou </a:t>
            </a:r>
            <a:r>
              <a:rPr lang="pt-BR" dirty="0" err="1" smtClean="0"/>
              <a:t>acreditaren</a:t>
            </a:r>
            <a:r>
              <a:rPr lang="pt-BR" dirty="0" smtClean="0"/>
              <a:t> que as </a:t>
            </a:r>
            <a:r>
              <a:rPr lang="pt-BR" b="1" dirty="0" err="1" smtClean="0"/>
              <a:t>actividades</a:t>
            </a:r>
            <a:r>
              <a:rPr lang="pt-BR" b="1" dirty="0" smtClean="0"/>
              <a:t> e investimentos </a:t>
            </a:r>
            <a:r>
              <a:rPr lang="pt-BR" b="1" dirty="0" err="1" smtClean="0"/>
              <a:t>obxecto</a:t>
            </a:r>
            <a:r>
              <a:rPr lang="pt-BR" b="1" dirty="0" smtClean="0"/>
              <a:t> da </a:t>
            </a:r>
            <a:r>
              <a:rPr lang="pt-BR" b="1" dirty="0" err="1" smtClean="0"/>
              <a:t>subvención</a:t>
            </a:r>
            <a:r>
              <a:rPr lang="pt-BR" b="1" dirty="0" smtClean="0"/>
              <a:t> se </a:t>
            </a:r>
            <a:r>
              <a:rPr lang="pt-BR" b="1" dirty="0" err="1" smtClean="0"/>
              <a:t>realizarán</a:t>
            </a:r>
            <a:r>
              <a:rPr lang="pt-BR" b="1" dirty="0" smtClean="0"/>
              <a:t> no </a:t>
            </a:r>
            <a:r>
              <a:rPr lang="pt-BR" b="1" dirty="0" err="1" smtClean="0"/>
              <a:t>ámbito</a:t>
            </a:r>
            <a:r>
              <a:rPr lang="pt-BR" b="1" dirty="0" smtClean="0"/>
              <a:t> territorial desta </a:t>
            </a:r>
            <a:r>
              <a:rPr lang="pt-BR" b="1" dirty="0" err="1" smtClean="0"/>
              <a:t>provincia</a:t>
            </a:r>
            <a:r>
              <a:rPr lang="pt-BR" b="1" dirty="0" smtClean="0"/>
              <a:t> </a:t>
            </a:r>
            <a:r>
              <a:rPr lang="pt-BR" dirty="0" smtClean="0"/>
              <a:t>ou, se fora o caso, que a </a:t>
            </a:r>
            <a:r>
              <a:rPr lang="pt-BR" dirty="0" err="1" smtClean="0"/>
              <a:t>súa</a:t>
            </a:r>
            <a:r>
              <a:rPr lang="pt-BR" dirty="0" smtClean="0"/>
              <a:t> </a:t>
            </a:r>
            <a:r>
              <a:rPr lang="pt-BR" dirty="0" err="1" smtClean="0"/>
              <a:t>actividade</a:t>
            </a:r>
            <a:r>
              <a:rPr lang="pt-BR" dirty="0" smtClean="0"/>
              <a:t> </a:t>
            </a:r>
            <a:r>
              <a:rPr lang="pt-BR" b="1" dirty="0" smtClean="0"/>
              <a:t>beneficie á </a:t>
            </a:r>
            <a:r>
              <a:rPr lang="pt-BR" b="1" dirty="0" err="1" smtClean="0"/>
              <a:t>cidadanía</a:t>
            </a:r>
            <a:r>
              <a:rPr lang="pt-BR" b="1" dirty="0" smtClean="0"/>
              <a:t> da </a:t>
            </a:r>
            <a:r>
              <a:rPr lang="pt-BR" b="1" dirty="0" err="1" smtClean="0"/>
              <a:t>provincia</a:t>
            </a:r>
            <a:r>
              <a:rPr lang="pt-BR" b="1" dirty="0" smtClean="0"/>
              <a:t> da </a:t>
            </a:r>
            <a:r>
              <a:rPr lang="pt-BR" b="1" dirty="0" err="1" smtClean="0"/>
              <a:t>Coruña</a:t>
            </a:r>
            <a:r>
              <a:rPr lang="pt-BR" dirty="0" smtClean="0"/>
              <a:t>.</a:t>
            </a:r>
            <a:endParaRPr lang="es-ES" dirty="0"/>
          </a:p>
        </p:txBody>
      </p:sp>
      <p:sp>
        <p:nvSpPr>
          <p:cNvPr id="4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428860" y="928670"/>
            <a:ext cx="5544000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571736" y="1000108"/>
            <a:ext cx="6222942" cy="5016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_tradnl" sz="4000" dirty="0" smtClean="0"/>
              <a:t>Entidades </a:t>
            </a:r>
            <a:r>
              <a:rPr lang="es-ES_tradnl" sz="4000" dirty="0" err="1" smtClean="0"/>
              <a:t>sen</a:t>
            </a:r>
            <a:r>
              <a:rPr lang="es-ES_tradnl" sz="4000" dirty="0" smtClean="0"/>
              <a:t> ánimo de lucro</a:t>
            </a:r>
          </a:p>
          <a:p>
            <a:pPr algn="just">
              <a:buFont typeface="Arial" pitchFamily="34" charset="0"/>
              <a:buChar char="•"/>
            </a:pPr>
            <a:r>
              <a:rPr lang="es-ES_tradnl" sz="4000" dirty="0" smtClean="0"/>
              <a:t>Cooperativas </a:t>
            </a:r>
            <a:r>
              <a:rPr lang="es-ES_tradnl" sz="4000" dirty="0" err="1" smtClean="0"/>
              <a:t>sen</a:t>
            </a:r>
            <a:r>
              <a:rPr lang="es-ES_tradnl" sz="4000" dirty="0" smtClean="0"/>
              <a:t> ánimo de lucro</a:t>
            </a:r>
          </a:p>
          <a:p>
            <a:pPr algn="just">
              <a:buFont typeface="Arial" pitchFamily="34" charset="0"/>
              <a:buChar char="•"/>
            </a:pPr>
            <a:r>
              <a:rPr lang="es-ES_tradnl" sz="4000" dirty="0" smtClean="0"/>
              <a:t>Centros </a:t>
            </a:r>
            <a:r>
              <a:rPr lang="es-ES_tradnl" sz="4000" dirty="0" err="1" smtClean="0"/>
              <a:t>especiais</a:t>
            </a:r>
            <a:r>
              <a:rPr lang="es-ES_tradnl" sz="4000" dirty="0" smtClean="0"/>
              <a:t> de </a:t>
            </a:r>
            <a:r>
              <a:rPr lang="es-ES_tradnl" sz="4000" dirty="0" err="1" smtClean="0"/>
              <a:t>emprego</a:t>
            </a:r>
            <a:endParaRPr lang="es-ES_tradnl" sz="4000" dirty="0" smtClean="0"/>
          </a:p>
          <a:p>
            <a:pPr algn="just">
              <a:buFont typeface="Arial" pitchFamily="34" charset="0"/>
              <a:buChar char="•"/>
            </a:pPr>
            <a:r>
              <a:rPr lang="es-ES_tradnl" sz="4000" dirty="0" smtClean="0"/>
              <a:t>ANPAS e </a:t>
            </a:r>
            <a:r>
              <a:rPr lang="es-ES_tradnl" sz="4000" dirty="0" err="1" smtClean="0"/>
              <a:t>Federacións</a:t>
            </a:r>
            <a:r>
              <a:rPr lang="es-ES_tradnl" sz="4000" dirty="0" smtClean="0"/>
              <a:t> de ANPAS</a:t>
            </a:r>
            <a:endParaRPr lang="es-ES" sz="4000" dirty="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500430" y="4643446"/>
            <a:ext cx="4714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dirty="0" err="1" smtClean="0">
                <a:solidFill>
                  <a:schemeClr val="bg1"/>
                </a:solidFill>
              </a:rPr>
              <a:t>Rexistro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500042"/>
            <a:ext cx="8229600" cy="5626121"/>
          </a:xfrm>
          <a:solidFill>
            <a:schemeClr val="bg1"/>
          </a:solidFill>
        </p:spPr>
        <p:txBody>
          <a:bodyPr>
            <a:normAutofit fontScale="25000" lnSpcReduction="20000"/>
          </a:bodyPr>
          <a:lstStyle/>
          <a:p>
            <a:pPr marL="365760" indent="-256032" algn="just">
              <a:lnSpc>
                <a:spcPct val="170000"/>
              </a:lnSpc>
              <a:buNone/>
              <a:defRPr/>
            </a:pPr>
            <a:r>
              <a:rPr lang="es-ES_tradnl" sz="8800" b="1" dirty="0" smtClean="0"/>
              <a:t>ENTIDADES SS.SS. E IGUALDADE </a:t>
            </a:r>
            <a:r>
              <a:rPr lang="es-ES_tradnl" sz="8800" dirty="0" smtClean="0"/>
              <a:t>- REXISTRO DE ENTIDADES </a:t>
            </a:r>
          </a:p>
          <a:p>
            <a:pPr marL="365760" indent="-256032" algn="just">
              <a:lnSpc>
                <a:spcPct val="170000"/>
              </a:lnSpc>
              <a:buNone/>
              <a:defRPr/>
            </a:pPr>
            <a:r>
              <a:rPr lang="es-ES_tradnl" sz="8800" dirty="0" smtClean="0"/>
              <a:t>PRESTADORAS DE SERVIZOS SOCIAIS DA XUNTA DE GALICIA. NO CASO</a:t>
            </a:r>
          </a:p>
          <a:p>
            <a:pPr marL="365760" indent="-256032" algn="just">
              <a:lnSpc>
                <a:spcPct val="170000"/>
              </a:lnSpc>
              <a:buNone/>
              <a:defRPr/>
            </a:pPr>
            <a:r>
              <a:rPr lang="es-ES_tradnl" sz="8800" dirty="0" smtClean="0"/>
              <a:t>DE IGUALDADE, NA ÁREA ESPECÍFICA DE IGUALDADE.</a:t>
            </a:r>
          </a:p>
          <a:p>
            <a:pPr marL="365760" indent="-256032" algn="just">
              <a:lnSpc>
                <a:spcPct val="170000"/>
              </a:lnSpc>
              <a:buNone/>
              <a:defRPr/>
            </a:pPr>
            <a:r>
              <a:rPr lang="es-ES_tradnl" sz="8800" b="1" dirty="0" smtClean="0"/>
              <a:t>COOPERATIVAS SEN ÁNIMO DE LUCRO</a:t>
            </a:r>
            <a:r>
              <a:rPr lang="es-ES_tradnl" sz="8800" dirty="0" smtClean="0"/>
              <a:t>.- REXISTRO DE COOPERATIVAS</a:t>
            </a:r>
          </a:p>
          <a:p>
            <a:pPr marL="365760" indent="-256032" algn="just">
              <a:lnSpc>
                <a:spcPct val="170000"/>
              </a:lnSpc>
              <a:buNone/>
              <a:defRPr/>
            </a:pPr>
            <a:r>
              <a:rPr lang="es-ES_tradnl" sz="8800" dirty="0" smtClean="0"/>
              <a:t>DA XUNTA DE GALICIA COMO SEN ÁNIMO DE LUCRO</a:t>
            </a:r>
          </a:p>
          <a:p>
            <a:pPr marL="365760" indent="-256032" algn="just">
              <a:lnSpc>
                <a:spcPct val="170000"/>
              </a:lnSpc>
              <a:buNone/>
              <a:defRPr/>
            </a:pPr>
            <a:r>
              <a:rPr lang="es-ES_tradnl" sz="8800" b="1" dirty="0" smtClean="0"/>
              <a:t>CENTROS ESPECIAIS DE EMPREGO</a:t>
            </a:r>
            <a:r>
              <a:rPr lang="es-ES_tradnl" sz="8800" dirty="0" smtClean="0"/>
              <a:t>.- REXISTRO DE CENTROS ESPECIAIS</a:t>
            </a:r>
          </a:p>
          <a:p>
            <a:pPr marL="365760" indent="-256032" algn="just">
              <a:lnSpc>
                <a:spcPct val="170000"/>
              </a:lnSpc>
              <a:buNone/>
              <a:defRPr/>
            </a:pPr>
            <a:r>
              <a:rPr lang="es-ES_tradnl" sz="8800" dirty="0" smtClean="0"/>
              <a:t>DE EMPREGO DA XUNTA DE GALICIA COMO SEN ÁNIMO DE LUCRO</a:t>
            </a:r>
            <a:endParaRPr lang="es-ES" sz="8800" dirty="0" smtClean="0"/>
          </a:p>
          <a:p>
            <a:pPr marL="365760" indent="-256032" algn="just">
              <a:lnSpc>
                <a:spcPct val="170000"/>
              </a:lnSpc>
              <a:buNone/>
              <a:defRPr/>
            </a:pPr>
            <a:r>
              <a:rPr lang="es-ES_tradnl" sz="8800" b="1" dirty="0" smtClean="0"/>
              <a:t>ANPAS E FEDERACIÓNS DE ANPAS</a:t>
            </a:r>
            <a:r>
              <a:rPr lang="es-ES_tradnl" sz="8800" dirty="0" smtClean="0"/>
              <a:t>.- CONSELLERÍA DE EDUCACIÓN DA</a:t>
            </a:r>
          </a:p>
          <a:p>
            <a:pPr marL="365760" indent="-256032" algn="just">
              <a:lnSpc>
                <a:spcPct val="170000"/>
              </a:lnSpc>
              <a:buNone/>
              <a:defRPr/>
            </a:pPr>
            <a:r>
              <a:rPr lang="es-ES_tradnl" sz="8800" dirty="0" smtClean="0"/>
              <a:t>XUNTA DE GALICIA</a:t>
            </a:r>
          </a:p>
          <a:p>
            <a:pPr marL="365760" indent="-256032" algn="just">
              <a:lnSpc>
                <a:spcPct val="170000"/>
              </a:lnSpc>
              <a:buNone/>
              <a:defRPr/>
            </a:pPr>
            <a:endParaRPr lang="es-ES_tradnl" sz="3500" dirty="0" smtClean="0">
              <a:latin typeface="Georgia" pitchFamily="18" charset="0"/>
            </a:endParaRPr>
          </a:p>
          <a:p>
            <a:pPr marL="365760" indent="-256032" algn="just">
              <a:lnSpc>
                <a:spcPct val="170000"/>
              </a:lnSpc>
              <a:buNone/>
              <a:defRPr/>
            </a:pPr>
            <a:endParaRPr lang="es-ES_tradnl" sz="3500" dirty="0" smtClean="0">
              <a:latin typeface="Georgia" pitchFamily="18" charset="0"/>
            </a:endParaRPr>
          </a:p>
          <a:p>
            <a:pPr marL="365760" indent="-256032" algn="just">
              <a:lnSpc>
                <a:spcPct val="170000"/>
              </a:lnSpc>
              <a:buNone/>
              <a:defRPr/>
            </a:pPr>
            <a:endParaRPr lang="es-ES_tradnl" sz="3500" dirty="0" smtClean="0">
              <a:latin typeface="Georgia" pitchFamily="18" charset="0"/>
            </a:endParaRPr>
          </a:p>
          <a:p>
            <a:pPr marL="365760" indent="-256032">
              <a:buNone/>
              <a:defRPr/>
            </a:pPr>
            <a:endParaRPr lang="es-ES_tradnl" dirty="0" smtClean="0">
              <a:latin typeface="Georgia" pitchFamily="18" charset="0"/>
            </a:endParaRPr>
          </a:p>
          <a:p>
            <a:endParaRPr lang="es-ES" b="1" i="1" dirty="0"/>
          </a:p>
        </p:txBody>
      </p:sp>
      <p:sp>
        <p:nvSpPr>
          <p:cNvPr id="4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500430" y="4643446"/>
            <a:ext cx="47149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dirty="0" smtClean="0">
                <a:solidFill>
                  <a:schemeClr val="bg1"/>
                </a:solidFill>
              </a:rPr>
              <a:t>Compatibilidades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57158" y="285728"/>
            <a:ext cx="8358246" cy="59093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_tradnl" sz="4000" dirty="0" smtClean="0"/>
              <a:t>FOAXE-C con FOIE</a:t>
            </a:r>
          </a:p>
          <a:p>
            <a:r>
              <a:rPr lang="es-ES_tradnl" sz="4000" dirty="0" smtClean="0"/>
              <a:t>FOAXE- P con FOIE</a:t>
            </a:r>
          </a:p>
          <a:p>
            <a:endParaRPr lang="es-ES_tradnl" sz="4000" dirty="0"/>
          </a:p>
          <a:p>
            <a:r>
              <a:rPr lang="es-ES_tradnl" sz="4000" dirty="0" err="1" smtClean="0"/>
              <a:t>Mantemento</a:t>
            </a:r>
            <a:r>
              <a:rPr lang="es-ES_tradnl" sz="4000" dirty="0" smtClean="0"/>
              <a:t> de centros e </a:t>
            </a:r>
            <a:r>
              <a:rPr lang="es-ES_tradnl" sz="4000" dirty="0" err="1" smtClean="0"/>
              <a:t>mantemento</a:t>
            </a:r>
            <a:r>
              <a:rPr lang="es-ES_tradnl" sz="4000" dirty="0" smtClean="0"/>
              <a:t> de programas con investimento</a:t>
            </a:r>
          </a:p>
          <a:p>
            <a:endParaRPr lang="es-ES_tradnl" sz="3200" dirty="0"/>
          </a:p>
          <a:p>
            <a:r>
              <a:rPr lang="es-ES_tradnl" sz="3200" dirty="0" smtClean="0"/>
              <a:t>O resto das convocatorias non son compatibles entre sí </a:t>
            </a:r>
            <a:r>
              <a:rPr lang="es-ES_tradnl" sz="3200" dirty="0" err="1" smtClean="0"/>
              <a:t>nin</a:t>
            </a:r>
            <a:r>
              <a:rPr lang="es-ES_tradnl" sz="3200" dirty="0" smtClean="0"/>
              <a:t> </a:t>
            </a:r>
            <a:r>
              <a:rPr lang="es-ES_tradnl" sz="3200" dirty="0" err="1" smtClean="0"/>
              <a:t>co</a:t>
            </a:r>
            <a:r>
              <a:rPr lang="es-ES_tradnl" sz="3200" dirty="0" smtClean="0"/>
              <a:t> resto de convocatorias da </a:t>
            </a:r>
            <a:r>
              <a:rPr lang="es-ES_tradnl" sz="3200" dirty="0" err="1" smtClean="0"/>
              <a:t>Deputación</a:t>
            </a:r>
            <a:r>
              <a:rPr lang="es-ES_tradnl" sz="3200" dirty="0" smtClean="0"/>
              <a:t> salvo as </a:t>
            </a:r>
            <a:r>
              <a:rPr lang="es-ES_tradnl" sz="3200" dirty="0" err="1" smtClean="0"/>
              <a:t>excepcións</a:t>
            </a:r>
            <a:r>
              <a:rPr lang="es-ES_tradnl" sz="3200" dirty="0" smtClean="0"/>
              <a:t> que se </a:t>
            </a:r>
            <a:r>
              <a:rPr lang="es-ES_tradnl" sz="3200" dirty="0" err="1" smtClean="0"/>
              <a:t>poidan</a:t>
            </a:r>
            <a:r>
              <a:rPr lang="es-ES_tradnl" sz="3200" dirty="0" smtClean="0"/>
              <a:t> establecer en cada convocatoria específica</a:t>
            </a:r>
          </a:p>
          <a:p>
            <a:endParaRPr lang="es-ES_tradnl" dirty="0" smtClean="0"/>
          </a:p>
        </p:txBody>
      </p:sp>
      <p:sp>
        <p:nvSpPr>
          <p:cNvPr id="4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500430" y="4357694"/>
            <a:ext cx="47149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dirty="0" smtClean="0">
                <a:solidFill>
                  <a:schemeClr val="bg1"/>
                </a:solidFill>
              </a:rPr>
              <a:t>Características das convocatorias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1979612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  <a:endParaRPr lang="gl-E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571472" y="285731"/>
          <a:ext cx="8072494" cy="5714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393102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2400" dirty="0" smtClean="0"/>
                        <a:t>FOAXE-C</a:t>
                      </a:r>
                      <a:endParaRPr lang="es-ES" sz="2400" dirty="0"/>
                    </a:p>
                  </a:txBody>
                  <a:tcP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646955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ORZAMENTO SUBVENCIONABLE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Mínimo 10.000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€ </a:t>
                      </a:r>
                    </a:p>
                    <a:p>
                      <a:pPr algn="r"/>
                      <a:r>
                        <a:rPr lang="es-ES" dirty="0" smtClean="0"/>
                        <a:t>Máximo 120.000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€</a:t>
                      </a:r>
                      <a:endParaRPr lang="es-ES" dirty="0"/>
                    </a:p>
                  </a:txBody>
                  <a:tcPr/>
                </a:tc>
              </a:tr>
              <a:tr h="646955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IMPORTE DA</a:t>
                      </a:r>
                      <a:r>
                        <a:rPr lang="es-ES_tradnl" b="1" baseline="0" dirty="0" smtClean="0"/>
                        <a:t> SUBVENCIÓN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Ata 80.000 €</a:t>
                      </a:r>
                      <a:endParaRPr lang="es-ES" dirty="0"/>
                    </a:p>
                  </a:txBody>
                  <a:tcPr/>
                </a:tc>
              </a:tr>
              <a:tr h="374823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2400" b="1" dirty="0" smtClean="0">
                          <a:solidFill>
                            <a:schemeClr val="bg1"/>
                          </a:solidFill>
                        </a:rPr>
                        <a:t>FOAXE-P</a:t>
                      </a:r>
                      <a:endParaRPr lang="es-E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68179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ORZAMENTO SUBVENCIONABLE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Mínimo 1.000 € </a:t>
                      </a:r>
                    </a:p>
                    <a:p>
                      <a:pPr algn="r"/>
                      <a:r>
                        <a:rPr lang="es-ES" dirty="0" smtClean="0"/>
                        <a:t>Máximo 60.000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€</a:t>
                      </a:r>
                    </a:p>
                  </a:txBody>
                  <a:tcPr/>
                </a:tc>
              </a:tr>
              <a:tr h="646346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IMPORTE DA</a:t>
                      </a:r>
                      <a:r>
                        <a:rPr lang="es-ES_tradnl" b="1" baseline="0" dirty="0" smtClean="0"/>
                        <a:t> SUBVENCIÓN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Ata 40.000 €</a:t>
                      </a:r>
                    </a:p>
                  </a:txBody>
                  <a:tcPr/>
                </a:tc>
              </a:tr>
              <a:tr h="476625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2400" b="1" dirty="0" smtClean="0">
                          <a:solidFill>
                            <a:schemeClr val="bg1"/>
                          </a:solidFill>
                        </a:rPr>
                        <a:t>FOIE</a:t>
                      </a:r>
                      <a:endParaRPr lang="es-E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776870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ORZAMENTO SUBVENCIONABLE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Mínimo 750 € </a:t>
                      </a:r>
                    </a:p>
                    <a:p>
                      <a:pPr algn="r"/>
                      <a:r>
                        <a:rPr lang="es-ES" dirty="0" smtClean="0"/>
                        <a:t>Máximo 200.000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€</a:t>
                      </a:r>
                    </a:p>
                  </a:txBody>
                  <a:tcPr/>
                </a:tc>
              </a:tr>
              <a:tr h="924220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IMPORTE DA</a:t>
                      </a:r>
                      <a:r>
                        <a:rPr lang="es-ES_tradnl" b="1" baseline="0" dirty="0" smtClean="0"/>
                        <a:t> SUBVENCIÓN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Ata 60.000 €</a:t>
                      </a:r>
                    </a:p>
                    <a:p>
                      <a:pPr algn="ctr"/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428596" y="1428736"/>
          <a:ext cx="8072494" cy="3536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393102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2400" dirty="0" smtClean="0"/>
                        <a:t>FOCVAA</a:t>
                      </a:r>
                      <a:endParaRPr lang="es-ES" sz="2400" dirty="0"/>
                    </a:p>
                  </a:txBody>
                  <a:tcP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646955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ORZAMENTO SUBVENCIONABLE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Mínimo 1.250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€ </a:t>
                      </a:r>
                    </a:p>
                    <a:p>
                      <a:pPr algn="r"/>
                      <a:r>
                        <a:rPr lang="es-ES" dirty="0" smtClean="0"/>
                        <a:t>Máximo 100.000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€</a:t>
                      </a:r>
                      <a:endParaRPr lang="es-ES" dirty="0"/>
                    </a:p>
                  </a:txBody>
                  <a:tcPr/>
                </a:tc>
              </a:tr>
              <a:tr h="646955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IMPORTE A SOLICITAR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Mínimo 1.000  €</a:t>
                      </a:r>
                    </a:p>
                    <a:p>
                      <a:pPr algn="r"/>
                      <a:r>
                        <a:rPr lang="es-ES" dirty="0" smtClean="0"/>
                        <a:t>Máximo 40.000 €</a:t>
                      </a:r>
                      <a:endParaRPr lang="es-ES" dirty="0"/>
                    </a:p>
                  </a:txBody>
                  <a:tcPr/>
                </a:tc>
              </a:tr>
              <a:tr h="374823">
                <a:tc gridSpan="2">
                  <a:txBody>
                    <a:bodyPr/>
                    <a:lstStyle/>
                    <a:p>
                      <a:pPr algn="ctr"/>
                      <a:r>
                        <a:rPr lang="es-ES_tradnl" sz="2400" b="1" dirty="0" smtClean="0">
                          <a:solidFill>
                            <a:schemeClr val="bg1"/>
                          </a:solidFill>
                        </a:rPr>
                        <a:t>FOIO0A</a:t>
                      </a:r>
                      <a:endParaRPr lang="es-ES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/>
                </a:tc>
              </a:tr>
              <a:tr h="681791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ORZAMENTO SUBVENCIONABLE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Mínimo 1.250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€ </a:t>
                      </a:r>
                    </a:p>
                    <a:p>
                      <a:pPr algn="r"/>
                      <a:r>
                        <a:rPr lang="es-ES" dirty="0" smtClean="0"/>
                        <a:t>Máximo 100.000</a:t>
                      </a:r>
                      <a:r>
                        <a:rPr lang="es-ES" baseline="0" dirty="0" smtClean="0"/>
                        <a:t> </a:t>
                      </a:r>
                      <a:r>
                        <a:rPr lang="es-ES" dirty="0" smtClean="0"/>
                        <a:t>€</a:t>
                      </a:r>
                      <a:endParaRPr lang="es-ES" dirty="0"/>
                    </a:p>
                  </a:txBody>
                  <a:tcPr/>
                </a:tc>
              </a:tr>
              <a:tr h="646346">
                <a:tc>
                  <a:txBody>
                    <a:bodyPr/>
                    <a:lstStyle/>
                    <a:p>
                      <a:pPr algn="ctr"/>
                      <a:r>
                        <a:rPr lang="es-ES_tradnl" b="1" dirty="0" smtClean="0"/>
                        <a:t>IMPORTE A SOLICITAR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Mínimo 1.000  €</a:t>
                      </a:r>
                    </a:p>
                    <a:p>
                      <a:pPr algn="r"/>
                      <a:r>
                        <a:rPr lang="es-ES" dirty="0" smtClean="0"/>
                        <a:t>Máximo 40.000 €</a:t>
                      </a:r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429124" y="4929198"/>
            <a:ext cx="385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ES_tradnl" sz="4800" dirty="0" smtClean="0">
                <a:solidFill>
                  <a:schemeClr val="bg1"/>
                </a:solidFill>
              </a:rPr>
              <a:t>Convocatorias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6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429124" y="3929066"/>
            <a:ext cx="3857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dirty="0" smtClean="0">
                <a:solidFill>
                  <a:schemeClr val="bg1"/>
                </a:solidFill>
              </a:rPr>
              <a:t>Cambios </a:t>
            </a:r>
            <a:r>
              <a:rPr lang="gl-ES" sz="4800" dirty="0" smtClean="0">
                <a:solidFill>
                  <a:schemeClr val="bg1"/>
                </a:solidFill>
              </a:rPr>
              <a:t>nas</a:t>
            </a:r>
            <a:r>
              <a:rPr lang="es-ES_tradnl" sz="4800" dirty="0" smtClean="0">
                <a:solidFill>
                  <a:schemeClr val="bg1"/>
                </a:solidFill>
              </a:rPr>
              <a:t> convocatorias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357686" y="1071546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643174" y="928670"/>
            <a:ext cx="5643602" cy="50167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_tradnl" sz="3200" dirty="0" smtClean="0"/>
              <a:t> Separación da convocatoria de </a:t>
            </a:r>
            <a:r>
              <a:rPr lang="es-ES_tradnl" sz="3200" dirty="0" err="1" smtClean="0"/>
              <a:t>mantemento</a:t>
            </a:r>
            <a:r>
              <a:rPr lang="es-ES_tradnl" sz="3200" dirty="0" smtClean="0"/>
              <a:t> de centros da convocatoria de </a:t>
            </a:r>
            <a:r>
              <a:rPr lang="es-ES_tradnl" sz="3200" dirty="0" err="1" smtClean="0"/>
              <a:t>mantemento</a:t>
            </a:r>
            <a:r>
              <a:rPr lang="es-ES_tradnl" sz="3200" dirty="0" smtClean="0"/>
              <a:t> de programas</a:t>
            </a:r>
          </a:p>
          <a:p>
            <a:pPr algn="just">
              <a:buFont typeface="Arial" pitchFamily="34" charset="0"/>
              <a:buChar char="•"/>
            </a:pPr>
            <a:r>
              <a:rPr lang="es-ES_tradnl" sz="3200" dirty="0" smtClean="0"/>
              <a:t> Límites </a:t>
            </a:r>
            <a:r>
              <a:rPr lang="es-ES_tradnl" sz="3200" dirty="0" err="1" smtClean="0"/>
              <a:t>orzamento</a:t>
            </a:r>
            <a:r>
              <a:rPr lang="es-ES_tradnl" sz="3200" dirty="0" smtClean="0"/>
              <a:t> e concesión distintos</a:t>
            </a:r>
          </a:p>
          <a:p>
            <a:pPr algn="just">
              <a:buFont typeface="Arial" pitchFamily="34" charset="0"/>
              <a:buChar char="•"/>
            </a:pPr>
            <a:r>
              <a:rPr lang="es-ES_tradnl" sz="3200" dirty="0" smtClean="0"/>
              <a:t> Límite de gastos </a:t>
            </a:r>
            <a:r>
              <a:rPr lang="es-ES_tradnl" sz="3200" dirty="0" err="1" smtClean="0"/>
              <a:t>xerais</a:t>
            </a:r>
            <a:r>
              <a:rPr lang="es-ES_tradnl" sz="3200" dirty="0" smtClean="0"/>
              <a:t> non se aplica en FOAXE-C</a:t>
            </a:r>
          </a:p>
          <a:p>
            <a:pPr algn="just">
              <a:buFont typeface="Arial" pitchFamily="34" charset="0"/>
              <a:buChar char="•"/>
            </a:pPr>
            <a:r>
              <a:rPr lang="es-ES_tradnl" sz="3200" dirty="0" smtClean="0"/>
              <a:t> Criterios de valoración </a:t>
            </a:r>
          </a:p>
          <a:p>
            <a:pPr algn="just">
              <a:buFont typeface="Arial" pitchFamily="34" charset="0"/>
              <a:buChar char="•"/>
            </a:pPr>
            <a:r>
              <a:rPr lang="es-ES_tradnl" sz="3200" dirty="0" smtClean="0"/>
              <a:t> </a:t>
            </a:r>
            <a:r>
              <a:rPr lang="es-ES_tradnl" sz="3200" dirty="0" err="1" smtClean="0"/>
              <a:t>Achegas</a:t>
            </a:r>
            <a:r>
              <a:rPr lang="es-ES_tradnl" sz="3200" dirty="0" smtClean="0"/>
              <a:t> das </a:t>
            </a:r>
            <a:r>
              <a:rPr lang="es-ES_tradnl" sz="3200" dirty="0" err="1" smtClean="0"/>
              <a:t>persoas</a:t>
            </a:r>
            <a:r>
              <a:rPr lang="es-ES_tradnl" sz="3200" dirty="0" smtClean="0"/>
              <a:t> usuarias </a:t>
            </a:r>
            <a:endParaRPr lang="es-ES" sz="3200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643174" y="714356"/>
            <a:ext cx="6143668" cy="452431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ES_tradnl" sz="3200" dirty="0" smtClean="0"/>
              <a:t> Respecto do </a:t>
            </a:r>
            <a:r>
              <a:rPr lang="es-ES_tradnl" sz="3200" dirty="0" err="1" smtClean="0"/>
              <a:t>obxecto</a:t>
            </a:r>
            <a:r>
              <a:rPr lang="es-ES_tradnl" sz="3200" dirty="0" smtClean="0"/>
              <a:t> da </a:t>
            </a:r>
            <a:r>
              <a:rPr lang="es-ES_tradnl" sz="3200" dirty="0" err="1" smtClean="0"/>
              <a:t>solicitude</a:t>
            </a:r>
            <a:r>
              <a:rPr lang="es-ES_tradnl" sz="3200" dirty="0" smtClean="0"/>
              <a:t> </a:t>
            </a:r>
            <a:r>
              <a:rPr lang="es-ES_tradnl" sz="3200" dirty="0" err="1" smtClean="0"/>
              <a:t>Código+Nome</a:t>
            </a:r>
            <a:r>
              <a:rPr lang="es-ES_tradnl" sz="3200" dirty="0" smtClean="0"/>
              <a:t> do programa do </a:t>
            </a:r>
            <a:r>
              <a:rPr lang="es-ES_tradnl" sz="3200" dirty="0" err="1" smtClean="0"/>
              <a:t>código+Título</a:t>
            </a:r>
            <a:r>
              <a:rPr lang="es-ES_tradnl" sz="3200" dirty="0" smtClean="0"/>
              <a:t> programa (</a:t>
            </a:r>
            <a:r>
              <a:rPr lang="es-ES_tradnl" sz="3200" dirty="0" err="1" smtClean="0"/>
              <a:t>ou</a:t>
            </a:r>
            <a:r>
              <a:rPr lang="es-ES_tradnl" sz="3200" dirty="0" smtClean="0"/>
              <a:t> centro)</a:t>
            </a:r>
          </a:p>
          <a:p>
            <a:pPr algn="just">
              <a:buFont typeface="Arial" pitchFamily="34" charset="0"/>
              <a:buChar char="•"/>
            </a:pPr>
            <a:r>
              <a:rPr lang="es-ES_tradnl" sz="3200" dirty="0" err="1" smtClean="0"/>
              <a:t>Na</a:t>
            </a:r>
            <a:r>
              <a:rPr lang="es-ES_tradnl" sz="3200" dirty="0" smtClean="0"/>
              <a:t> convocatoria FOIO0A </a:t>
            </a:r>
            <a:r>
              <a:rPr lang="es-ES_tradnl" sz="3200" dirty="0" err="1" smtClean="0"/>
              <a:t>inclúese</a:t>
            </a:r>
            <a:r>
              <a:rPr lang="es-ES_tradnl" sz="3200" dirty="0" smtClean="0"/>
              <a:t> a Elaboración de </a:t>
            </a:r>
            <a:r>
              <a:rPr lang="es-ES_tradnl" sz="3200" dirty="0" err="1" smtClean="0"/>
              <a:t>Plans</a:t>
            </a:r>
            <a:r>
              <a:rPr lang="es-ES_tradnl" sz="3200" dirty="0" smtClean="0"/>
              <a:t>, </a:t>
            </a:r>
            <a:r>
              <a:rPr lang="es-ES_tradnl" sz="3200" dirty="0" err="1" smtClean="0"/>
              <a:t>diagnoses</a:t>
            </a:r>
            <a:r>
              <a:rPr lang="es-ES_tradnl" sz="3200" dirty="0" smtClean="0"/>
              <a:t> </a:t>
            </a:r>
            <a:r>
              <a:rPr lang="es-ES_tradnl" sz="3200" dirty="0" err="1" smtClean="0"/>
              <a:t>ou</a:t>
            </a:r>
            <a:r>
              <a:rPr lang="es-ES_tradnl" sz="3200" dirty="0" smtClean="0"/>
              <a:t> estudios</a:t>
            </a:r>
          </a:p>
          <a:p>
            <a:pPr algn="just">
              <a:buFont typeface="Arial" pitchFamily="34" charset="0"/>
              <a:buChar char="•"/>
            </a:pPr>
            <a:r>
              <a:rPr lang="es-ES_tradnl" sz="3200" dirty="0" smtClean="0"/>
              <a:t>Non se subvencionarán gastos de formación de </a:t>
            </a:r>
            <a:r>
              <a:rPr lang="es-ES_tradnl" sz="3200" dirty="0" err="1" smtClean="0"/>
              <a:t>profesionais</a:t>
            </a:r>
            <a:r>
              <a:rPr lang="es-ES_tradnl" sz="3200" dirty="0" smtClean="0"/>
              <a:t>, ni  actividades de </a:t>
            </a:r>
            <a:r>
              <a:rPr lang="es-ES_tradnl" sz="3200" dirty="0" err="1" smtClean="0"/>
              <a:t>lecer</a:t>
            </a:r>
            <a:r>
              <a:rPr lang="es-ES_tradnl" sz="3200" dirty="0" smtClean="0"/>
              <a:t> e tempo libre</a:t>
            </a:r>
          </a:p>
        </p:txBody>
      </p:sp>
      <p:sp>
        <p:nvSpPr>
          <p:cNvPr id="7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429124" y="4429132"/>
            <a:ext cx="385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dirty="0" smtClean="0">
                <a:solidFill>
                  <a:schemeClr val="bg1"/>
                </a:solidFill>
              </a:rPr>
              <a:t>Contacto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500034" y="428605"/>
          <a:ext cx="7403004" cy="5779998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714512"/>
                <a:gridCol w="1571636"/>
                <a:gridCol w="2500330"/>
                <a:gridCol w="1616526"/>
              </a:tblGrid>
              <a:tr h="4812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600" dirty="0" smtClean="0"/>
                        <a:t>CONVOCATORIA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600" dirty="0" smtClean="0"/>
                        <a:t>PERSOA</a:t>
                      </a:r>
                      <a:r>
                        <a:rPr lang="es-ES_tradnl" sz="1600" baseline="0" dirty="0" smtClean="0"/>
                        <a:t> DE CONTACTO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600" dirty="0" smtClean="0"/>
                        <a:t>ENDEREZO</a:t>
                      </a:r>
                      <a:r>
                        <a:rPr lang="es-ES_tradnl" sz="1600" baseline="0" dirty="0" smtClean="0"/>
                        <a:t> ELECTRÓNICO</a:t>
                      </a:r>
                      <a:endParaRPr lang="es-E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" sz="1600" dirty="0" smtClean="0"/>
                        <a:t>TELEFONO</a:t>
                      </a:r>
                      <a:endParaRPr lang="es-ES" sz="1600" dirty="0"/>
                    </a:p>
                  </a:txBody>
                  <a:tcPr/>
                </a:tc>
              </a:tr>
              <a:tr h="10189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2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FOAXE-C  e FOAXE-P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2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es-ES_tradnl" sz="120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Mantemento</a:t>
                      </a:r>
                      <a:r>
                        <a:rPr lang="es-ES_tradnl" sz="12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 SS.SS)</a:t>
                      </a:r>
                      <a:endParaRPr lang="es-ES" sz="1200" baseline="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200" dirty="0" smtClean="0"/>
                        <a:t>Fernanda  </a:t>
                      </a:r>
                      <a:r>
                        <a:rPr lang="es-ES_tradnl" sz="1200" dirty="0" err="1" smtClean="0"/>
                        <a:t>Soutullo</a:t>
                      </a:r>
                      <a:endParaRPr lang="es-ES_tradnl" sz="1200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kern="1200" dirty="0" smtClean="0"/>
                        <a:t>Elena Piñeiro </a:t>
                      </a:r>
                      <a:endParaRPr lang="es-ES_tradnl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1200" dirty="0" smtClean="0">
                          <a:hlinkClick r:id="rId2"/>
                        </a:rPr>
                        <a:t>fernanda.soutullo@dacoruna.gal</a:t>
                      </a:r>
                      <a:endParaRPr kumimoji="0" lang="es-ES" sz="1200" b="0" i="0" u="non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elena.pineiro@dacoruna.gal</a:t>
                      </a:r>
                      <a:endParaRPr kumimoji="0" lang="es-ES" sz="1200" b="0" i="0" u="non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981080776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981080778</a:t>
                      </a:r>
                      <a:endParaRPr kumimoji="0" lang="es-ES" sz="1200" b="0" i="0" u="non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8708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FOIE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(Investimento</a:t>
                      </a:r>
                      <a:r>
                        <a:rPr lang="es-ES_tradnl" sz="12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 SS.SS)</a:t>
                      </a:r>
                      <a:endParaRPr lang="es-ES" sz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200" smtClean="0"/>
                        <a:t>Paula Filgueiras</a:t>
                      </a:r>
                      <a:endParaRPr lang="es-ES_tradnl" sz="1200" baseline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kern="1200" smtClean="0"/>
                        <a:t>Elena Piñeiro </a:t>
                      </a:r>
                      <a:endParaRPr lang="es-ES_tradnl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s-ES" sz="1200" u="sng" kern="1200" dirty="0" smtClean="0">
                          <a:hlinkClick r:id=""/>
                        </a:rPr>
                        <a:t>paula.filgueiras@dacoruna.gal</a:t>
                      </a:r>
                      <a:r>
                        <a:rPr kumimoji="0" lang="es-ES" sz="1200" u="sng" kern="1200" dirty="0" smtClean="0"/>
                        <a:t>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s-ES" sz="12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elena.pineiro@dacoruna.gal</a:t>
                      </a:r>
                      <a:endParaRPr kumimoji="0" lang="es-ES" sz="1200" b="0" i="0" u="non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s-ES" sz="12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981080780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0" i="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981080778</a:t>
                      </a:r>
                    </a:p>
                  </a:txBody>
                  <a:tcPr/>
                </a:tc>
              </a:tr>
              <a:tr h="10090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FOCVAA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es-ES_tradnl" sz="12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Sociosanitarias</a:t>
                      </a:r>
                      <a:r>
                        <a:rPr lang="es-ES_tradnl" sz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es-ES" sz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200" dirty="0" smtClean="0"/>
                        <a:t>Mª</a:t>
                      </a:r>
                      <a:r>
                        <a:rPr lang="es-ES_tradnl" sz="1200" baseline="0" dirty="0" smtClean="0"/>
                        <a:t> Jesús Aradas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200" baseline="0" dirty="0" smtClean="0"/>
                        <a:t>Teresa </a:t>
                      </a:r>
                      <a:r>
                        <a:rPr lang="es-ES_tradnl" sz="1200" baseline="0" dirty="0" err="1" smtClean="0"/>
                        <a:t>Queiro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s-ES" sz="1200" u="sng" kern="1200" dirty="0" smtClean="0">
                          <a:hlinkClick r:id=""/>
                        </a:rPr>
                        <a:t>mariajesus.aradas@dacoruna.gal</a:t>
                      </a:r>
                      <a:r>
                        <a:rPr kumimoji="0" lang="es-ES" sz="1200" u="sng" kern="1200" dirty="0" smtClean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u="sng" kern="1200" dirty="0" smtClean="0">
                          <a:hlinkClick r:id="rId4"/>
                        </a:rPr>
                        <a:t>teresa.queiro@dacoruna.gal</a:t>
                      </a:r>
                      <a:endParaRPr kumimoji="0" lang="es-ES" sz="1200" u="sng" kern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u="none" kern="1200" dirty="0" smtClean="0"/>
                        <a:t>981080370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u="none" kern="1200" dirty="0" smtClean="0"/>
                        <a:t>981080779</a:t>
                      </a:r>
                    </a:p>
                  </a:txBody>
                  <a:tcPr/>
                </a:tc>
              </a:tr>
              <a:tr h="129331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FOIO 0A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es-ES_tradnl" sz="12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Igualdade</a:t>
                      </a:r>
                      <a:r>
                        <a:rPr lang="es-ES_tradnl" sz="12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 de </a:t>
                      </a:r>
                      <a:r>
                        <a:rPr lang="es-ES_tradnl" sz="120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xénero</a:t>
                      </a:r>
                      <a:r>
                        <a:rPr lang="es-ES_tradnl" sz="12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es-ES" sz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ES_tradnl" sz="1200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200" dirty="0" smtClean="0"/>
                        <a:t>Eva </a:t>
                      </a:r>
                      <a:r>
                        <a:rPr lang="es-ES_tradnl" sz="1200" dirty="0" err="1" smtClean="0"/>
                        <a:t>Ovenza</a:t>
                      </a:r>
                      <a:endParaRPr lang="es-ES_tradnl" sz="1200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1200" dirty="0" smtClean="0"/>
                        <a:t>Matilde</a:t>
                      </a:r>
                      <a:r>
                        <a:rPr lang="es-ES_tradnl" sz="1200" baseline="0" dirty="0" smtClean="0"/>
                        <a:t> Pérez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0" lang="es-ES" sz="1200" u="sng" kern="1200" dirty="0" smtClean="0">
                        <a:hlinkClick r:id="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s-ES" sz="1200" u="sng" kern="1200" dirty="0" smtClean="0">
                          <a:hlinkClick r:id=""/>
                        </a:rPr>
                        <a:t>eva.ovenza@dacoruna.gal</a:t>
                      </a:r>
                      <a:r>
                        <a:rPr kumimoji="0" lang="es-ES" sz="1200" u="sng" kern="1200" dirty="0" smtClean="0"/>
                        <a:t>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s-ES" sz="1200" u="sng" kern="1200" dirty="0" smtClean="0">
                          <a:hlinkClick r:id="rId5"/>
                        </a:rPr>
                        <a:t>matilde.perez@dacoruna.gal</a:t>
                      </a:r>
                      <a:endParaRPr kumimoji="0" lang="es-ES" sz="1200" u="sng" kern="1200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kumimoji="0" lang="es-ES" sz="1200" u="sng" kern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0" lang="es-ES" sz="1200" u="sng" kern="1200" dirty="0" smtClean="0"/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s-ES" sz="1200" u="none" kern="1200" dirty="0" smtClean="0"/>
                        <a:t>981080775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s-ES" sz="1200" u="none" kern="1200" dirty="0" smtClean="0"/>
                        <a:t>981080777</a:t>
                      </a:r>
                      <a:endParaRPr kumimoji="0" lang="es-ES" sz="1200" u="none" kern="1200" dirty="0" smtClean="0"/>
                    </a:p>
                  </a:txBody>
                  <a:tcPr/>
                </a:tc>
              </a:tr>
              <a:tr h="433153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s-ES_tradnl" sz="2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Teléfono</a:t>
                      </a:r>
                      <a:r>
                        <a:rPr lang="es-ES_tradnl" sz="200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</a:rPr>
                        <a:t> Sección</a:t>
                      </a:r>
                      <a:endParaRPr lang="es-ES" sz="20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s-E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es-ES" sz="2000" kern="1200" dirty="0" smtClean="0"/>
                        <a:t>Tfno.:</a:t>
                      </a:r>
                      <a:r>
                        <a:rPr kumimoji="0" lang="es-ES" sz="2000" kern="1200" baseline="0" dirty="0" smtClean="0"/>
                        <a:t> </a:t>
                      </a:r>
                      <a:r>
                        <a:rPr kumimoji="0" lang="es-ES" sz="2000" kern="1200" dirty="0" smtClean="0"/>
                        <a:t>981080317</a:t>
                      </a:r>
                      <a:endParaRPr lang="es-E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es-E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571472" y="857232"/>
            <a:ext cx="7715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dirty="0" err="1" smtClean="0">
                <a:solidFill>
                  <a:schemeClr val="bg1"/>
                </a:solidFill>
              </a:rPr>
              <a:t>Mais</a:t>
            </a:r>
            <a:r>
              <a:rPr lang="es-ES_tradnl" sz="4800" dirty="0" smtClean="0">
                <a:solidFill>
                  <a:schemeClr val="bg1"/>
                </a:solidFill>
              </a:rPr>
              <a:t> información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857224" y="2214554"/>
            <a:ext cx="7358114" cy="37856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2800" dirty="0" smtClean="0"/>
              <a:t>SECCIÓN DE SERVIZOS SOCIAIS</a:t>
            </a:r>
          </a:p>
          <a:p>
            <a:pPr algn="ctr"/>
            <a:r>
              <a:rPr lang="es-ES_tradnl" sz="2800" dirty="0" smtClean="0"/>
              <a:t>SERVIZO DE ACCIÓN SOCIAL, CULTURAL E DEPORTES</a:t>
            </a:r>
          </a:p>
          <a:p>
            <a:pPr algn="ctr"/>
            <a:endParaRPr lang="es-ES_tradnl" sz="2800" dirty="0" smtClean="0"/>
          </a:p>
          <a:p>
            <a:pPr algn="ctr"/>
            <a:r>
              <a:rPr lang="es-ES_tradnl" sz="2800" dirty="0" smtClean="0">
                <a:hlinkClick r:id="rId3"/>
              </a:rPr>
              <a:t>servizos.sociais@dacoruna.gal</a:t>
            </a:r>
            <a:endParaRPr lang="es-ES_tradnl" sz="2800" dirty="0" smtClean="0"/>
          </a:p>
          <a:p>
            <a:pPr algn="ctr"/>
            <a:r>
              <a:rPr lang="es-ES_tradnl" sz="2800" dirty="0" smtClean="0"/>
              <a:t>PÁXINA WEB: </a:t>
            </a:r>
            <a:r>
              <a:rPr lang="es-ES_tradnl" sz="2800" dirty="0" smtClean="0">
                <a:hlinkClick r:id="rId4"/>
              </a:rPr>
              <a:t>www.dacoruna.gal/servizos-sociais</a:t>
            </a:r>
            <a:endParaRPr lang="es-ES_tradnl" sz="2800" dirty="0" smtClean="0"/>
          </a:p>
          <a:p>
            <a:pPr algn="ctr"/>
            <a:endParaRPr lang="es-ES_tradnl" dirty="0" smtClean="0"/>
          </a:p>
          <a:p>
            <a:pPr algn="ctr"/>
            <a:endParaRPr lang="es-ES_tradnl" dirty="0"/>
          </a:p>
          <a:p>
            <a:pPr algn="ctr"/>
            <a:endParaRPr lang="es-ES_tradnl" dirty="0" smtClean="0"/>
          </a:p>
          <a:p>
            <a:pPr algn="ctr"/>
            <a:endParaRPr lang="es-ES" dirty="0"/>
          </a:p>
        </p:txBody>
      </p:sp>
      <p:sp>
        <p:nvSpPr>
          <p:cNvPr id="8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428992" y="1000108"/>
            <a:ext cx="5143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928926" y="357166"/>
            <a:ext cx="5544000" cy="583200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endParaRPr lang="es-ES_tradnl" dirty="0" smtClean="0"/>
          </a:p>
          <a:p>
            <a:r>
              <a:rPr lang="es-ES_tradnl" sz="3600" b="1" dirty="0" smtClean="0"/>
              <a:t>MANTEMENTO</a:t>
            </a:r>
          </a:p>
          <a:p>
            <a:r>
              <a:rPr lang="es-ES_tradnl" sz="3600" b="1" dirty="0" err="1" smtClean="0"/>
              <a:t>Servizos</a:t>
            </a:r>
            <a:r>
              <a:rPr lang="es-ES_tradnl" sz="3600" b="1" dirty="0" smtClean="0"/>
              <a:t> </a:t>
            </a:r>
            <a:r>
              <a:rPr lang="es-ES_tradnl" sz="3600" b="1" dirty="0" err="1" smtClean="0"/>
              <a:t>sociais</a:t>
            </a:r>
            <a:r>
              <a:rPr lang="es-ES_tradnl" sz="3600" b="1" dirty="0" smtClean="0"/>
              <a:t> </a:t>
            </a:r>
          </a:p>
          <a:p>
            <a:r>
              <a:rPr lang="es-ES_tradnl" sz="3600" dirty="0" smtClean="0"/>
              <a:t>Centros                      FOAXE-C</a:t>
            </a:r>
          </a:p>
          <a:p>
            <a:r>
              <a:rPr lang="es-ES_tradnl" sz="3600" dirty="0" smtClean="0"/>
              <a:t>Programas                 FOAXE-P</a:t>
            </a:r>
          </a:p>
          <a:p>
            <a:r>
              <a:rPr lang="es-ES_tradnl" sz="3600" b="1" dirty="0" err="1" smtClean="0"/>
              <a:t>Igualdade</a:t>
            </a:r>
            <a:r>
              <a:rPr lang="es-ES_tradnl" sz="3600" b="1" dirty="0" smtClean="0"/>
              <a:t>  </a:t>
            </a:r>
            <a:r>
              <a:rPr lang="es-ES_tradnl" sz="3600" dirty="0" smtClean="0"/>
              <a:t>                  FOIO0A</a:t>
            </a:r>
          </a:p>
          <a:p>
            <a:r>
              <a:rPr lang="es-ES_tradnl" sz="3600" b="1" dirty="0" err="1" smtClean="0"/>
              <a:t>Sociosanitaria</a:t>
            </a:r>
            <a:r>
              <a:rPr lang="es-ES_tradnl" sz="3600" b="1" dirty="0" smtClean="0"/>
              <a:t>    </a:t>
            </a:r>
            <a:r>
              <a:rPr lang="es-ES_tradnl" sz="3600" dirty="0" smtClean="0"/>
              <a:t>       FOCVAA</a:t>
            </a:r>
          </a:p>
          <a:p>
            <a:endParaRPr lang="es-ES_tradnl" sz="3600" b="1" dirty="0"/>
          </a:p>
          <a:p>
            <a:r>
              <a:rPr lang="es-ES_tradnl" sz="3600" b="1" dirty="0" smtClean="0"/>
              <a:t>INVESTIMENTO     </a:t>
            </a:r>
          </a:p>
          <a:p>
            <a:r>
              <a:rPr lang="es-ES_tradnl" sz="3600" dirty="0" err="1" smtClean="0"/>
              <a:t>Servizos</a:t>
            </a:r>
            <a:r>
              <a:rPr lang="es-ES_tradnl" sz="3600" dirty="0" smtClean="0"/>
              <a:t> </a:t>
            </a:r>
            <a:r>
              <a:rPr lang="es-ES_tradnl" sz="3600" dirty="0" err="1" smtClean="0"/>
              <a:t>sociais</a:t>
            </a:r>
            <a:r>
              <a:rPr lang="es-ES_tradnl" sz="3600" dirty="0" smtClean="0"/>
              <a:t>                FOIE</a:t>
            </a:r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endParaRPr lang="es-ES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sz="2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sz="2000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sz="2000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sz="2000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sz="2000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28596" y="214291"/>
            <a:ext cx="7858180" cy="600164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ES_tradnl" sz="2400" dirty="0" smtClean="0"/>
              <a:t>A CONVOCATORIA DE </a:t>
            </a:r>
            <a:r>
              <a:rPr lang="es-ES_tradnl" sz="2400" b="1" dirty="0" smtClean="0"/>
              <a:t>MANTEMENTO DE CENTROS</a:t>
            </a:r>
            <a:r>
              <a:rPr lang="es-ES_tradnl" sz="2400" dirty="0" smtClean="0"/>
              <a:t> DE SERVIZOS SOCIAIS (FOAXE-C) ESTÁ DESTINADA Ó </a:t>
            </a:r>
            <a:r>
              <a:rPr lang="es-ES_tradnl" sz="2400" b="1" dirty="0" smtClean="0"/>
              <a:t>MANTEMENTO XERAL DOS CENTROS</a:t>
            </a:r>
            <a:r>
              <a:rPr lang="es-ES_tradnl" sz="2400" dirty="0" smtClean="0"/>
              <a:t>.</a:t>
            </a:r>
          </a:p>
          <a:p>
            <a:pPr algn="just"/>
            <a:r>
              <a:rPr lang="es-ES_tradnl" sz="2400" dirty="0" smtClean="0"/>
              <a:t>A CONVOCATORIA DE </a:t>
            </a:r>
            <a:r>
              <a:rPr lang="es-ES_tradnl" sz="2400" b="1" dirty="0" smtClean="0"/>
              <a:t>MANTEMENTO DE PROGRAMAS </a:t>
            </a:r>
            <a:r>
              <a:rPr lang="es-ES_tradnl" sz="2400" dirty="0" smtClean="0"/>
              <a:t>DE SERVIZOS SOCIAIS (FOAXE-P) ESTÁ DESTINADA PARA </a:t>
            </a:r>
            <a:r>
              <a:rPr lang="es-ES_tradnl" sz="2400" b="1" dirty="0" smtClean="0"/>
              <a:t>PROGRAMAS ESPECÍFICOS </a:t>
            </a:r>
            <a:r>
              <a:rPr lang="es-ES_tradnl" sz="2400" dirty="0" smtClean="0"/>
              <a:t>AÍNDA QUE ESTES SE DESENVOLVAN DENTRO DUN CENTRO.</a:t>
            </a:r>
            <a:endParaRPr lang="es-ES_tradnl" dirty="0" smtClean="0"/>
          </a:p>
          <a:p>
            <a:endParaRPr lang="es-ES_tradnl" sz="2000" b="1" dirty="0" smtClean="0">
              <a:solidFill>
                <a:srgbClr val="7030A0"/>
              </a:solidFill>
            </a:endParaRPr>
          </a:p>
          <a:p>
            <a:r>
              <a:rPr lang="es-ES_tradnl" sz="2000" b="1" dirty="0" smtClean="0">
                <a:solidFill>
                  <a:srgbClr val="7030A0"/>
                </a:solidFill>
              </a:rPr>
              <a:t>POR EXEMPLO:</a:t>
            </a:r>
          </a:p>
          <a:p>
            <a:r>
              <a:rPr lang="es-ES_tradnl" sz="2000" dirty="0" smtClean="0"/>
              <a:t>UN </a:t>
            </a:r>
            <a:r>
              <a:rPr lang="es-ES_tradnl" sz="2000" b="1" dirty="0" smtClean="0"/>
              <a:t>PROGRAMA DE MUSICOTERAPIA OU REHABILITACIÓN COGNITIVA </a:t>
            </a:r>
            <a:r>
              <a:rPr lang="es-ES_tradnl" sz="2000" dirty="0" smtClean="0"/>
              <a:t>QUE SE PRESTE NUN CENTRO DE DÍA E QUE INCLÚA </a:t>
            </a:r>
            <a:r>
              <a:rPr lang="es-ES_tradnl" sz="2000" b="1" dirty="0" smtClean="0"/>
              <a:t>GASTOS ESPECÍFICOS </a:t>
            </a:r>
            <a:r>
              <a:rPr lang="es-ES_tradnl" sz="2000" dirty="0" smtClean="0"/>
              <a:t>DO PROGRAMA DEBE SOLICITARSE DENTRO DE </a:t>
            </a:r>
            <a:r>
              <a:rPr lang="es-ES_tradnl" sz="2000" b="1" dirty="0" smtClean="0"/>
              <a:t>CONVOCATORIA FOAXE-P.</a:t>
            </a:r>
          </a:p>
          <a:p>
            <a:endParaRPr lang="es-ES_tradnl" sz="2000" dirty="0" smtClean="0"/>
          </a:p>
          <a:p>
            <a:r>
              <a:rPr lang="es-ES_tradnl" sz="2000" dirty="0" smtClean="0"/>
              <a:t>EN CAMBIO SI O QUE SE SOLICITA É O </a:t>
            </a:r>
            <a:r>
              <a:rPr lang="es-ES_tradnl" sz="2000" b="1" dirty="0" smtClean="0"/>
              <a:t>MANTEMENTO DO CENTRO DE DÍA </a:t>
            </a:r>
            <a:r>
              <a:rPr lang="es-ES_tradnl" sz="2000" dirty="0" smtClean="0"/>
              <a:t>ONDE SE INCLUÉN </a:t>
            </a:r>
            <a:r>
              <a:rPr lang="es-ES_tradnl" sz="2000" b="1" dirty="0" smtClean="0"/>
              <a:t>GASTOS XERAIS DO CENTRO </a:t>
            </a:r>
            <a:r>
              <a:rPr lang="es-ES_tradnl" sz="2000" dirty="0" smtClean="0"/>
              <a:t>DEBE SOLICITARSE DENTRO DA </a:t>
            </a:r>
            <a:r>
              <a:rPr lang="es-ES_tradnl" sz="2000" b="1" dirty="0" smtClean="0"/>
              <a:t>CONVOCATORIA</a:t>
            </a:r>
            <a:r>
              <a:rPr lang="es-ES_tradnl" sz="2000" dirty="0" smtClean="0"/>
              <a:t> </a:t>
            </a:r>
            <a:r>
              <a:rPr lang="es-ES_tradnl" sz="2000" b="1" dirty="0" smtClean="0"/>
              <a:t>FOAXE-C </a:t>
            </a:r>
          </a:p>
          <a:p>
            <a:endParaRPr lang="es-ES_tradnl" dirty="0"/>
          </a:p>
          <a:p>
            <a:endParaRPr lang="es-ES" dirty="0"/>
          </a:p>
        </p:txBody>
      </p:sp>
      <p:sp>
        <p:nvSpPr>
          <p:cNvPr id="4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4357686" y="4643446"/>
            <a:ext cx="38576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dirty="0" err="1" smtClean="0">
                <a:solidFill>
                  <a:schemeClr val="bg1"/>
                </a:solidFill>
              </a:rPr>
              <a:t>Prazos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428860" y="928670"/>
            <a:ext cx="5544000" cy="64633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endParaRPr lang="es-ES" sz="3600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786050" y="214290"/>
            <a:ext cx="6008628" cy="56323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4000" b="1" dirty="0" smtClean="0"/>
              <a:t>PRAZO SOLICITUDE</a:t>
            </a:r>
          </a:p>
          <a:p>
            <a:pPr algn="just"/>
            <a:r>
              <a:rPr lang="es-ES_tradnl" sz="4000" dirty="0" smtClean="0"/>
              <a:t>Ata o </a:t>
            </a:r>
            <a:r>
              <a:rPr lang="es-ES_tradnl" sz="4000" b="1" dirty="0" smtClean="0"/>
              <a:t>10 de </a:t>
            </a:r>
            <a:r>
              <a:rPr lang="es-ES_tradnl" sz="4000" b="1" dirty="0" err="1" smtClean="0"/>
              <a:t>febreiro</a:t>
            </a:r>
            <a:r>
              <a:rPr lang="es-ES_tradnl" sz="4000" b="1" dirty="0" smtClean="0"/>
              <a:t> </a:t>
            </a:r>
            <a:r>
              <a:rPr lang="es-ES_tradnl" sz="4000" dirty="0" smtClean="0"/>
              <a:t>de 2021 </a:t>
            </a:r>
            <a:r>
              <a:rPr lang="es-ES_tradnl" sz="4000" dirty="0" err="1" smtClean="0"/>
              <a:t>ás</a:t>
            </a:r>
            <a:r>
              <a:rPr lang="es-ES_tradnl" sz="4000" dirty="0" smtClean="0"/>
              <a:t> 14.00 horas</a:t>
            </a:r>
          </a:p>
          <a:p>
            <a:pPr algn="ctr"/>
            <a:r>
              <a:rPr lang="es-ES_tradnl" sz="4000" b="1" dirty="0" smtClean="0"/>
              <a:t>PRAZO XUSTIFICACIÓN </a:t>
            </a:r>
          </a:p>
          <a:p>
            <a:pPr algn="just"/>
            <a:r>
              <a:rPr lang="es-ES_tradnl" sz="4000" dirty="0" smtClean="0"/>
              <a:t>Ata o </a:t>
            </a:r>
            <a:r>
              <a:rPr lang="es-ES_tradnl" sz="4000" b="1" dirty="0" smtClean="0"/>
              <a:t>31 de marzo </a:t>
            </a:r>
            <a:r>
              <a:rPr lang="es-ES_tradnl" sz="4000" dirty="0" smtClean="0"/>
              <a:t>de 2022 </a:t>
            </a:r>
            <a:r>
              <a:rPr lang="es-ES_tradnl" sz="4000" dirty="0" err="1" smtClean="0"/>
              <a:t>ás</a:t>
            </a:r>
            <a:r>
              <a:rPr lang="es-ES_tradnl" sz="4000" dirty="0" smtClean="0"/>
              <a:t> 14.00 horas</a:t>
            </a:r>
          </a:p>
          <a:p>
            <a:pPr algn="just"/>
            <a:r>
              <a:rPr lang="es-ES" sz="4000" dirty="0" smtClean="0"/>
              <a:t>No caso de prórroga, </a:t>
            </a:r>
            <a:r>
              <a:rPr lang="es-ES" sz="4000" b="1" dirty="0" smtClean="0"/>
              <a:t>15 de abril de 2022</a:t>
            </a:r>
            <a:r>
              <a:rPr lang="es-ES" sz="4000" dirty="0" smtClean="0"/>
              <a:t>, </a:t>
            </a:r>
            <a:r>
              <a:rPr lang="es-ES" sz="4000" dirty="0" err="1" smtClean="0"/>
              <a:t>ás</a:t>
            </a:r>
            <a:r>
              <a:rPr lang="es-ES" sz="4000" dirty="0" smtClean="0"/>
              <a:t> 14.00 horas. </a:t>
            </a:r>
            <a:endParaRPr lang="es-ES" sz="4000" dirty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4429124" y="3643314"/>
            <a:ext cx="38576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4800" dirty="0" smtClean="0">
                <a:solidFill>
                  <a:schemeClr val="bg1"/>
                </a:solidFill>
              </a:rPr>
              <a:t>Información das convocatorias</a:t>
            </a:r>
            <a:endParaRPr lang="es-ES" sz="4800" dirty="0">
              <a:solidFill>
                <a:schemeClr val="bg1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85720" y="928670"/>
            <a:ext cx="2143140" cy="519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Convocatorias</a:t>
            </a: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Prazos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0"/>
              </a:spcAft>
            </a:pPr>
            <a:endParaRPr lang="gl-ES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Información das convocatorias</a:t>
            </a:r>
            <a:endParaRPr lang="gl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Requisitos entidades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Rexistro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Compatibilidades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es-ES_tradnl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Características das convocatorias</a:t>
            </a: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Cambios nas convocatorias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r>
              <a:rPr lang="gl-ES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Contacto</a:t>
            </a:r>
          </a:p>
          <a:p>
            <a:pPr>
              <a:lnSpc>
                <a:spcPts val="1800"/>
              </a:lnSpc>
              <a:spcBef>
                <a:spcPts val="500"/>
              </a:spcBef>
              <a:spcAft>
                <a:spcPts val="1000"/>
              </a:spcAft>
            </a:pPr>
            <a:endParaRPr lang="gl-ES" dirty="0" smtClean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3 Marcador de fecha"/>
          <p:cNvSpPr txBox="1">
            <a:spLocks/>
          </p:cNvSpPr>
          <p:nvPr/>
        </p:nvSpPr>
        <p:spPr>
          <a:xfrm>
            <a:off x="285720" y="6286521"/>
            <a:ext cx="8572560" cy="35719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A Coruña, </a:t>
            </a:r>
            <a:r>
              <a:rPr lang="es-ES" sz="1400" dirty="0" err="1" smtClean="0">
                <a:latin typeface="Arial" pitchFamily="34" charset="0"/>
              </a:rPr>
              <a:t>decembro</a:t>
            </a:r>
            <a:r>
              <a:rPr lang="es-ES" sz="1400" dirty="0" smtClean="0">
                <a:latin typeface="Arial" pitchFamily="34" charset="0"/>
              </a:rPr>
              <a:t> de 2020</a:t>
            </a:r>
            <a:r>
              <a:rPr kumimoji="0" lang="es-E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                                        Información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convocatorias de </a:t>
            </a:r>
            <a:r>
              <a:rPr kumimoji="0" lang="es-ES" sz="1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subvencións</a:t>
            </a:r>
            <a:r>
              <a:rPr kumimoji="0" lang="es-ES" sz="1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2021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300160" y="3244334"/>
            <a:ext cx="69574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smtClean="0"/>
              <a:t>https://sede.dacoruna.gal/subtel/acceso/login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67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Rectángulo"/>
          <p:cNvSpPr/>
          <p:nvPr/>
        </p:nvSpPr>
        <p:spPr>
          <a:xfrm>
            <a:off x="3929058" y="214290"/>
            <a:ext cx="1643074" cy="142876"/>
          </a:xfrm>
          <a:prstGeom prst="rect">
            <a:avLst/>
          </a:prstGeom>
          <a:solidFill>
            <a:srgbClr val="B2B2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568</TotalTime>
  <Words>1196</Words>
  <Application>Microsoft Office PowerPoint</Application>
  <PresentationFormat>Presentación en pantalla (4:3)</PresentationFormat>
  <Paragraphs>343</Paragraphs>
  <Slides>25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paula.filgueiras</dc:creator>
  <cp:lastModifiedBy>paula.filgueiras</cp:lastModifiedBy>
  <cp:revision>134</cp:revision>
  <dcterms:created xsi:type="dcterms:W3CDTF">2019-02-20T09:37:23Z</dcterms:created>
  <dcterms:modified xsi:type="dcterms:W3CDTF">2020-12-23T08:24:53Z</dcterms:modified>
</cp:coreProperties>
</file>